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1" d="100"/>
          <a:sy n="91" d="100"/>
        </p:scale>
        <p:origin x="-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4-717A-4FD7-8343-EBB03CAF349A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CDEE-1983-4E96-A083-FB70D9D350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99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4-717A-4FD7-8343-EBB03CAF349A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CDEE-1983-4E96-A083-FB70D9D350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5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4-717A-4FD7-8343-EBB03CAF349A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CDEE-1983-4E96-A083-FB70D9D3501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9066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4-717A-4FD7-8343-EBB03CAF349A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CDEE-1983-4E96-A083-FB70D9D350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064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4-717A-4FD7-8343-EBB03CAF349A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CDEE-1983-4E96-A083-FB70D9D3501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7810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4-717A-4FD7-8343-EBB03CAF349A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CDEE-1983-4E96-A083-FB70D9D350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9705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4-717A-4FD7-8343-EBB03CAF349A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CDEE-1983-4E96-A083-FB70D9D350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488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4-717A-4FD7-8343-EBB03CAF349A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CDEE-1983-4E96-A083-FB70D9D350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902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4-717A-4FD7-8343-EBB03CAF349A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CDEE-1983-4E96-A083-FB70D9D350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324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4-717A-4FD7-8343-EBB03CAF349A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CDEE-1983-4E96-A083-FB70D9D350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549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4-717A-4FD7-8343-EBB03CAF349A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CDEE-1983-4E96-A083-FB70D9D350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926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4-717A-4FD7-8343-EBB03CAF349A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CDEE-1983-4E96-A083-FB70D9D350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191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4-717A-4FD7-8343-EBB03CAF349A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CDEE-1983-4E96-A083-FB70D9D350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882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4-717A-4FD7-8343-EBB03CAF349A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CDEE-1983-4E96-A083-FB70D9D350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811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4-717A-4FD7-8343-EBB03CAF349A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CDEE-1983-4E96-A083-FB70D9D350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3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4-717A-4FD7-8343-EBB03CAF349A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CDEE-1983-4E96-A083-FB70D9D350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136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C9A54-717A-4FD7-8343-EBB03CAF349A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3C7CDEE-1983-4E96-A083-FB70D9D350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376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A1F67-BFC5-3968-5970-08C32B8DE2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0655" y="1213896"/>
            <a:ext cx="8506062" cy="1745673"/>
          </a:xfrm>
        </p:spPr>
        <p:txBody>
          <a:bodyPr/>
          <a:lstStyle/>
          <a:p>
            <a:pPr algn="ctr"/>
            <a:br>
              <a:rPr lang="en-US" sz="4000" dirty="0">
                <a:latin typeface="Arial Black" panose="020B0A04020102020204" pitchFamily="34" charset="0"/>
              </a:rPr>
            </a:br>
            <a:br>
              <a:rPr lang="en-US" sz="4000" dirty="0">
                <a:latin typeface="Arial Black" panose="020B0A04020102020204" pitchFamily="34" charset="0"/>
              </a:rPr>
            </a:br>
            <a:br>
              <a:rPr lang="en-US" sz="4000" dirty="0">
                <a:latin typeface="Arial Black" panose="020B0A04020102020204" pitchFamily="34" charset="0"/>
              </a:rPr>
            </a:br>
            <a:r>
              <a:rPr lang="en-US" sz="4000" dirty="0" err="1">
                <a:latin typeface="Arial Black" panose="020B0A04020102020204" pitchFamily="34" charset="0"/>
              </a:rPr>
              <a:t>Defensoría</a:t>
            </a:r>
            <a:r>
              <a:rPr lang="en-US" sz="4000" dirty="0">
                <a:latin typeface="Arial Black" panose="020B0A04020102020204" pitchFamily="34" charset="0"/>
              </a:rPr>
              <a:t> de las Personas con </a:t>
            </a:r>
            <a:r>
              <a:rPr lang="en-US" sz="4000" dirty="0" err="1">
                <a:latin typeface="Arial Black" panose="020B0A04020102020204" pitchFamily="34" charset="0"/>
              </a:rPr>
              <a:t>Impedimentos</a:t>
            </a:r>
            <a:endParaRPr lang="en-US" sz="4000" dirty="0">
              <a:latin typeface="Arial Black" panose="020B0A040201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2AD3CA-3050-9780-95A3-880894F9FDC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256691" y="3429000"/>
            <a:ext cx="2144110" cy="848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744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CC944CE-9F72-8025-7D93-AA45E685CDED}"/>
              </a:ext>
            </a:extLst>
          </p:cNvPr>
          <p:cNvSpPr txBox="1"/>
          <p:nvPr/>
        </p:nvSpPr>
        <p:spPr>
          <a:xfrm>
            <a:off x="1274618" y="1288473"/>
            <a:ext cx="7962899" cy="4786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4572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100" dirty="0">
                <a:solidFill>
                  <a:srgbClr val="000000"/>
                </a:solidFill>
                <a:latin typeface="Arial" panose="020B0604020202020204" pitchFamily="34" charset="0"/>
              </a:rPr>
              <a:t>¿</a:t>
            </a:r>
            <a:r>
              <a:rPr lang="en-US" kern="100" dirty="0" err="1">
                <a:solidFill>
                  <a:srgbClr val="000000"/>
                </a:solidFill>
                <a:latin typeface="Arial" panose="020B0604020202020204" pitchFamily="34" charset="0"/>
              </a:rPr>
              <a:t>Te</a:t>
            </a:r>
            <a:r>
              <a:rPr lang="en-US" kern="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gustan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los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Cactus</a:t>
            </a:r>
            <a:r>
              <a:rPr lang="en-US" kern="1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?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</a:p>
          <a:p>
            <a:pPr marL="0" marR="4572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200" kern="1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6350" marR="45720" indent="-6350" algn="just">
              <a:lnSpc>
                <a:spcPct val="94000"/>
              </a:lnSpc>
              <a:spcBef>
                <a:spcPts val="0"/>
              </a:spcBef>
              <a:spcAft>
                <a:spcPts val="10"/>
              </a:spcAft>
            </a:pPr>
            <a:r>
              <a:rPr lang="es-ES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Déjame contarte </a:t>
            </a:r>
            <a:r>
              <a:rPr lang="es-ES" sz="1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la hermosa historia y</a:t>
            </a:r>
            <a:r>
              <a:rPr lang="es-ES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el </a:t>
            </a:r>
            <a:r>
              <a:rPr lang="es-ES" sz="1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orig</a:t>
            </a:r>
            <a:r>
              <a:rPr lang="es-ES" sz="1800" b="1" u="sng" kern="100" dirty="0">
                <a:solidFill>
                  <a:srgbClr val="000000"/>
                </a:solidFill>
                <a:effectLst/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s-ES" sz="1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n, de este cac</a:t>
            </a:r>
            <a:r>
              <a:rPr lang="es-ES" sz="1800" b="1" strike="sng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s-ES" sz="1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us</a:t>
            </a:r>
            <a:r>
              <a:rPr lang="es-ES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Este cactus su nombre es </a:t>
            </a:r>
            <a:r>
              <a:rPr lang="es-ES" sz="1800" b="1" i="1" kern="100" dirty="0" err="1">
                <a:solidFill>
                  <a:schemeClr val="accent2">
                    <a:lumMod val="75000"/>
                  </a:schemeClr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Ma</a:t>
            </a:r>
            <a:r>
              <a:rPr lang="es-ES" sz="1800" b="1" i="1" u="sng" kern="100" dirty="0" err="1">
                <a:solidFill>
                  <a:schemeClr val="accent2">
                    <a:lumMod val="75000"/>
                  </a:schemeClr>
                </a:solidFill>
                <a:effectLst/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s-ES" sz="1800" b="1" i="1" kern="100" dirty="0" err="1">
                <a:solidFill>
                  <a:schemeClr val="accent2">
                    <a:lumMod val="75000"/>
                  </a:schemeClr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millaria</a:t>
            </a:r>
            <a:r>
              <a:rPr lang="es-ES" sz="1800" b="1" i="1" kern="100" dirty="0">
                <a:solidFill>
                  <a:schemeClr val="accent2">
                    <a:lumMod val="75000"/>
                  </a:schemeClr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Nivosa, </a:t>
            </a:r>
            <a:r>
              <a:rPr lang="es-ES" sz="1800" kern="1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no fue comprado, fue cultivado por manos sensibles,</a:t>
            </a:r>
            <a:r>
              <a:rPr lang="es-ES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que representa el nuevo </a:t>
            </a:r>
            <a:r>
              <a:rPr lang="es-ES" sz="1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renacer</a:t>
            </a:r>
            <a:r>
              <a:rPr lang="es-ES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sz="1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 la  Defensoría de las Personas con Impedimentos (DPI).</a:t>
            </a:r>
            <a:r>
              <a:rPr lang="es-ES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 </a:t>
            </a:r>
            <a:endParaRPr lang="en-US" sz="1200" kern="1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45720" indent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en-US" sz="1200" kern="1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6350" marR="45720" indent="-6350" algn="just">
              <a:lnSpc>
                <a:spcPct val="115000"/>
              </a:lnSpc>
              <a:spcBef>
                <a:spcPts val="0"/>
              </a:spcBef>
              <a:spcAft>
                <a:spcPts val="10"/>
              </a:spcAft>
            </a:pPr>
            <a:r>
              <a:rPr lang="es-ES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Queremos que te lleves este pedacito de nosotros en la </a:t>
            </a:r>
            <a:r>
              <a:rPr lang="es-ES" sz="1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DPI</a:t>
            </a:r>
            <a:r>
              <a:rPr lang="es-ES" sz="1800" u="sng" kern="100" dirty="0">
                <a:solidFill>
                  <a:srgbClr val="000000"/>
                </a:solidFill>
                <a:effectLst/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</a:rPr>
              <a:t>,</a:t>
            </a:r>
            <a:r>
              <a:rPr lang="es-ES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la vida de este espinoso es parte de la vinculación con </a:t>
            </a:r>
            <a:r>
              <a:rPr lang="es-ES" sz="1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la Vida Independiente</a:t>
            </a:r>
            <a:r>
              <a:rPr lang="es-ES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y eso mismo deseamos que </a:t>
            </a:r>
            <a:r>
              <a:rPr lang="es-ES" sz="1800" strike="sng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s-ES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l cactus tenga, su </a:t>
            </a:r>
            <a:r>
              <a:rPr lang="es-ES" sz="1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VIDA INDEPENDIENTE</a:t>
            </a:r>
            <a:r>
              <a:rPr lang="es-ES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con un poco de tus cuidados y atención.  </a:t>
            </a:r>
            <a:endParaRPr lang="en-US" sz="1200" kern="1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45720" indent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en-US" sz="1200" kern="1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6350" marR="45720" indent="-6350" algn="just">
              <a:lnSpc>
                <a:spcPct val="115000"/>
              </a:lnSpc>
              <a:spcBef>
                <a:spcPts val="0"/>
              </a:spcBef>
              <a:spcAft>
                <a:spcPts val="10"/>
              </a:spcAft>
            </a:pPr>
            <a:r>
              <a:rPr lang="es-ES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En este</a:t>
            </a:r>
            <a:r>
              <a:rPr lang="es-ES" sz="1800" strike="sng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espinoso especial vas a descubrir qué es lo que hace que muchos de nosotros sintamos realmente deseos intensos de tenerlos en nuestro hogar, así como </a:t>
            </a:r>
            <a:r>
              <a:rPr lang="es-ES" sz="1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los cuidados que requieren para estar siempre espléndidos</a:t>
            </a:r>
            <a:r>
              <a:rPr lang="es-ES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y que puedan, así, regalarte sus hermosas flores.  </a:t>
            </a:r>
            <a:endParaRPr lang="en-US" sz="1200" kern="1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537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45EDE8A6-347B-4E74-97D0-EC48A41FE412" descr="IMG_3846.jpg">
            <a:extLst>
              <a:ext uri="{FF2B5EF4-FFF2-40B4-BE49-F238E27FC236}">
                <a16:creationId xmlns:a16="http://schemas.microsoft.com/office/drawing/2014/main" id="{55BB0FA9-D22A-4B83-B1CF-D619C5B78D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181" y="607291"/>
            <a:ext cx="6276109" cy="5904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3053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x_2E3E95EF-A6DB-45C0-B780-83400C8F6BEC" descr="IMG_4971.jpg">
            <a:extLst>
              <a:ext uri="{FF2B5EF4-FFF2-40B4-BE49-F238E27FC236}">
                <a16:creationId xmlns:a16="http://schemas.microsoft.com/office/drawing/2014/main" id="{E0F916AE-B496-6FA1-97BE-92FC407EB7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807" y="3077298"/>
            <a:ext cx="2738437" cy="365124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x_9D931F8F-9B63-468F-BDC3-90C8E23CBEBB" descr="IMG_4972.jpg">
            <a:extLst>
              <a:ext uri="{FF2B5EF4-FFF2-40B4-BE49-F238E27FC236}">
                <a16:creationId xmlns:a16="http://schemas.microsoft.com/office/drawing/2014/main" id="{C8E2EB5C-3FA2-A7AE-8071-71AE0C6406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4931" y="3077298"/>
            <a:ext cx="3023176" cy="365124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x_43673FD2-1FCE-4920-93F4-AD0792857BFC" descr="IMG_5125.jpg">
            <a:extLst>
              <a:ext uri="{FF2B5EF4-FFF2-40B4-BE49-F238E27FC236}">
                <a16:creationId xmlns:a16="http://schemas.microsoft.com/office/drawing/2014/main" id="{03B28E2C-1BAE-49D4-6D12-3471F9C2BC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4104" y="3531322"/>
            <a:ext cx="4262967" cy="31972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x_B9C5B38A-02A0-4825-9F00-F46B4957E999" descr="IMG_5137.jpg">
            <a:extLst>
              <a:ext uri="{FF2B5EF4-FFF2-40B4-BE49-F238E27FC236}">
                <a16:creationId xmlns:a16="http://schemas.microsoft.com/office/drawing/2014/main" id="{B38A11A2-6FEA-3307-C491-18116332C9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" t="19151" r="-2778" b="13950"/>
          <a:stretch/>
        </p:blipFill>
        <p:spPr bwMode="auto">
          <a:xfrm>
            <a:off x="2203705" y="129453"/>
            <a:ext cx="6096000" cy="280929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DEFECCD-AF6C-571A-83A5-03B7100E237A}"/>
              </a:ext>
            </a:extLst>
          </p:cNvPr>
          <p:cNvSpPr/>
          <p:nvPr/>
        </p:nvSpPr>
        <p:spPr>
          <a:xfrm rot="20491117">
            <a:off x="451652" y="917407"/>
            <a:ext cx="16482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CACTUS</a:t>
            </a:r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EE51FD0-5F72-2340-727B-E719E1947A37}"/>
              </a:ext>
            </a:extLst>
          </p:cNvPr>
          <p:cNvSpPr/>
          <p:nvPr/>
        </p:nvSpPr>
        <p:spPr>
          <a:xfrm rot="1416963">
            <a:off x="7677678" y="1352198"/>
            <a:ext cx="30231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SUCULENTAS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C6253A-910B-7186-2D60-2815C7243AF8}"/>
              </a:ext>
            </a:extLst>
          </p:cNvPr>
          <p:cNvSpPr/>
          <p:nvPr/>
        </p:nvSpPr>
        <p:spPr>
          <a:xfrm>
            <a:off x="4004228" y="2938752"/>
            <a:ext cx="2738437" cy="13542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CALABAZAS,</a:t>
            </a:r>
            <a:r>
              <a:rPr lang="en-US" sz="2800" b="0" cap="none" spc="0" dirty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ENTRE OTRAS</a:t>
            </a:r>
            <a:r>
              <a:rPr lang="en-US" sz="5400" b="0" cap="none" spc="0" dirty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60951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779E0CD-F9ED-1862-176B-46826735C1AC}"/>
              </a:ext>
            </a:extLst>
          </p:cNvPr>
          <p:cNvSpPr txBox="1"/>
          <p:nvPr/>
        </p:nvSpPr>
        <p:spPr>
          <a:xfrm>
            <a:off x="872836" y="2466109"/>
            <a:ext cx="9088582" cy="702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" marR="45720" indent="-6350" algn="l">
              <a:lnSpc>
                <a:spcPct val="115000"/>
              </a:lnSpc>
              <a:spcBef>
                <a:spcPts val="0"/>
              </a:spcBef>
              <a:spcAft>
                <a:spcPts val="1555"/>
              </a:spcAft>
            </a:pPr>
            <a:r>
              <a:rPr lang="es-ES" sz="1800" b="1" i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“Se</a:t>
            </a:r>
            <a:r>
              <a:rPr lang="es-ES" sz="1800" b="1" i="1" u="sng" kern="100" dirty="0">
                <a:solidFill>
                  <a:srgbClr val="000000"/>
                </a:solidFill>
                <a:effectLst/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</a:rPr>
              <a:t> D</a:t>
            </a:r>
            <a:r>
              <a:rPr lang="es-ES" sz="1800" b="1" i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EFENSOR(A) también en la DPI, por los derechos de las personas con Impedimentos”.                                                            </a:t>
            </a:r>
            <a:r>
              <a:rPr lang="es-ES" sz="1200" b="1" i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Lcdo. Juan José Troche Villeneuve </a:t>
            </a:r>
            <a:endParaRPr lang="en-US" sz="1200" kern="100" dirty="0">
              <a:solidFill>
                <a:srgbClr val="00206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67040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D39FC7CECC744791216956CB9E0D35" ma:contentTypeVersion="1" ma:contentTypeDescription="Create a new document." ma:contentTypeScope="" ma:versionID="cae1ee753a327a675a1d5187c6ef9adf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b5cd603452067eb825da9f28f61a466b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8D4D422-D5CF-433D-96E1-0F76C3A5499A}"/>
</file>

<file path=customXml/itemProps2.xml><?xml version="1.0" encoding="utf-8"?>
<ds:datastoreItem xmlns:ds="http://schemas.openxmlformats.org/officeDocument/2006/customXml" ds:itemID="{78E39EF2-2230-40FB-B950-3F9CD97463AA}"/>
</file>

<file path=customXml/itemProps3.xml><?xml version="1.0" encoding="utf-8"?>
<ds:datastoreItem xmlns:ds="http://schemas.openxmlformats.org/officeDocument/2006/customXml" ds:itemID="{34ED4F34-7708-4565-ACE1-0EE1C20D334A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128</TotalTime>
  <Words>190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Trebuchet MS</vt:lpstr>
      <vt:lpstr>Wingdings 3</vt:lpstr>
      <vt:lpstr>Facet</vt:lpstr>
      <vt:lpstr>   Defensoría de las Personas con Impedimentos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Defensoría de las Personas con Impedimentos</dc:title>
  <dc:creator>Wanda Lancara</dc:creator>
  <cp:lastModifiedBy>Wanda Lancara</cp:lastModifiedBy>
  <cp:revision>2</cp:revision>
  <dcterms:created xsi:type="dcterms:W3CDTF">2023-08-08T17:16:14Z</dcterms:created>
  <dcterms:modified xsi:type="dcterms:W3CDTF">2023-08-08T19:24:40Z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0x010100ECD39FC7CECC744791216956CB9E0D35</vt:lpwstr>
  </property>
</Properties>
</file>