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0"/>
  </p:notesMasterIdLst>
  <p:sldIdLst>
    <p:sldId id="256" r:id="rId2"/>
    <p:sldId id="362" r:id="rId3"/>
    <p:sldId id="257" r:id="rId4"/>
    <p:sldId id="258" r:id="rId5"/>
    <p:sldId id="260" r:id="rId6"/>
    <p:sldId id="261" r:id="rId7"/>
    <p:sldId id="262" r:id="rId8"/>
    <p:sldId id="361" r:id="rId9"/>
    <p:sldId id="265" r:id="rId10"/>
    <p:sldId id="259" r:id="rId11"/>
    <p:sldId id="266" r:id="rId12"/>
    <p:sldId id="267" r:id="rId13"/>
    <p:sldId id="268" r:id="rId14"/>
    <p:sldId id="269" r:id="rId15"/>
    <p:sldId id="270" r:id="rId16"/>
    <p:sldId id="271" r:id="rId17"/>
    <p:sldId id="272" r:id="rId18"/>
    <p:sldId id="273" r:id="rId19"/>
    <p:sldId id="274" r:id="rId20"/>
    <p:sldId id="377" r:id="rId21"/>
    <p:sldId id="277" r:id="rId22"/>
    <p:sldId id="278" r:id="rId23"/>
    <p:sldId id="279" r:id="rId24"/>
    <p:sldId id="280" r:id="rId25"/>
    <p:sldId id="365" r:id="rId26"/>
    <p:sldId id="368" r:id="rId27"/>
    <p:sldId id="370" r:id="rId28"/>
    <p:sldId id="373" r:id="rId29"/>
    <p:sldId id="371" r:id="rId30"/>
    <p:sldId id="374" r:id="rId31"/>
    <p:sldId id="375" r:id="rId32"/>
    <p:sldId id="376" r:id="rId33"/>
    <p:sldId id="350" r:id="rId34"/>
    <p:sldId id="351" r:id="rId35"/>
    <p:sldId id="323" r:id="rId36"/>
    <p:sldId id="349" r:id="rId37"/>
    <p:sldId id="363" r:id="rId38"/>
    <p:sldId id="364" r:id="rId39"/>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8DADE"/>
          </a:solidFill>
        </a:fill>
      </a:tcStyle>
    </a:wholeTbl>
    <a:band2H>
      <a:tcTxStyle/>
      <a:tcStyle>
        <a:tcBdr/>
        <a:fill>
          <a:solidFill>
            <a:srgbClr val="ECEDE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7D4D3"/>
          </a:solidFill>
        </a:fill>
      </a:tcStyle>
    </a:wholeTbl>
    <a:band2H>
      <a:tcTxStyle/>
      <a:tcStyle>
        <a:tcBdr/>
        <a:fill>
          <a:solidFill>
            <a:srgbClr val="ECEBE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D3D6"/>
          </a:solidFill>
        </a:fill>
      </a:tcStyle>
    </a:wholeTbl>
    <a:band2H>
      <a:tcTxStyle/>
      <a:tcStyle>
        <a:tcBdr/>
        <a:fill>
          <a:solidFill>
            <a:srgbClr val="EBEAEC"/>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p:scale>
          <a:sx n="93" d="100"/>
          <a:sy n="93" d="100"/>
        </p:scale>
        <p:origin x="-210" y="-12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1" name="Shape 111"/>
          <p:cNvSpPr>
            <a:spLocks noGrp="1" noRot="1" noChangeAspect="1"/>
          </p:cNvSpPr>
          <p:nvPr>
            <p:ph type="sldImg"/>
          </p:nvPr>
        </p:nvSpPr>
        <p:spPr>
          <a:xfrm>
            <a:off x="1143000" y="685800"/>
            <a:ext cx="4572000" cy="3429000"/>
          </a:xfrm>
          <a:prstGeom prst="rect">
            <a:avLst/>
          </a:prstGeom>
        </p:spPr>
        <p:txBody>
          <a:bodyPr/>
          <a:lstStyle/>
          <a:p>
            <a:endParaRPr/>
          </a:p>
        </p:txBody>
      </p:sp>
      <p:sp>
        <p:nvSpPr>
          <p:cNvPr id="112" name="Shape 11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229813257"/>
      </p:ext>
    </p:extLst>
  </p:cSld>
  <p:clrMap bg1="dk1" tx1="lt1" bg2="dk2" tx2="lt2" accent1="accent1" accent2="accent2" accent3="accent3" accent4="accent4" accent5="accent5" accent6="accent6" hlink="hlink" folHlink="folHlink"/>
  <p:notesStyle>
    <a:lvl1pPr latinLnBrk="0">
      <a:defRPr sz="1200">
        <a:solidFill>
          <a:srgbClr val="FFFFFF"/>
        </a:solidFill>
        <a:latin typeface="+mj-lt"/>
        <a:ea typeface="+mj-ea"/>
        <a:cs typeface="+mj-cs"/>
        <a:sym typeface="Arial"/>
      </a:defRPr>
    </a:lvl1pPr>
    <a:lvl2pPr indent="228600" latinLnBrk="0">
      <a:defRPr sz="1200">
        <a:solidFill>
          <a:srgbClr val="FFFFFF"/>
        </a:solidFill>
        <a:latin typeface="+mj-lt"/>
        <a:ea typeface="+mj-ea"/>
        <a:cs typeface="+mj-cs"/>
        <a:sym typeface="Arial"/>
      </a:defRPr>
    </a:lvl2pPr>
    <a:lvl3pPr indent="457200" latinLnBrk="0">
      <a:defRPr sz="1200">
        <a:solidFill>
          <a:srgbClr val="FFFFFF"/>
        </a:solidFill>
        <a:latin typeface="+mj-lt"/>
        <a:ea typeface="+mj-ea"/>
        <a:cs typeface="+mj-cs"/>
        <a:sym typeface="Arial"/>
      </a:defRPr>
    </a:lvl3pPr>
    <a:lvl4pPr indent="685800" latinLnBrk="0">
      <a:defRPr sz="1200">
        <a:solidFill>
          <a:srgbClr val="FFFFFF"/>
        </a:solidFill>
        <a:latin typeface="+mj-lt"/>
        <a:ea typeface="+mj-ea"/>
        <a:cs typeface="+mj-cs"/>
        <a:sym typeface="Arial"/>
      </a:defRPr>
    </a:lvl4pPr>
    <a:lvl5pPr indent="914400" latinLnBrk="0">
      <a:defRPr sz="1200">
        <a:solidFill>
          <a:srgbClr val="FFFFFF"/>
        </a:solidFill>
        <a:latin typeface="+mj-lt"/>
        <a:ea typeface="+mj-ea"/>
        <a:cs typeface="+mj-cs"/>
        <a:sym typeface="Arial"/>
      </a:defRPr>
    </a:lvl5pPr>
    <a:lvl6pPr indent="1143000" latinLnBrk="0">
      <a:defRPr sz="1200">
        <a:solidFill>
          <a:srgbClr val="FFFFFF"/>
        </a:solidFill>
        <a:latin typeface="+mj-lt"/>
        <a:ea typeface="+mj-ea"/>
        <a:cs typeface="+mj-cs"/>
        <a:sym typeface="Arial"/>
      </a:defRPr>
    </a:lvl6pPr>
    <a:lvl7pPr indent="1371600" latinLnBrk="0">
      <a:defRPr sz="1200">
        <a:solidFill>
          <a:srgbClr val="FFFFFF"/>
        </a:solidFill>
        <a:latin typeface="+mj-lt"/>
        <a:ea typeface="+mj-ea"/>
        <a:cs typeface="+mj-cs"/>
        <a:sym typeface="Arial"/>
      </a:defRPr>
    </a:lvl7pPr>
    <a:lvl8pPr indent="1600200" latinLnBrk="0">
      <a:defRPr sz="1200">
        <a:solidFill>
          <a:srgbClr val="FFFFFF"/>
        </a:solidFill>
        <a:latin typeface="+mj-lt"/>
        <a:ea typeface="+mj-ea"/>
        <a:cs typeface="+mj-cs"/>
        <a:sym typeface="Arial"/>
      </a:defRPr>
    </a:lvl8pPr>
    <a:lvl9pPr indent="1828800" latinLnBrk="0">
      <a:defRPr sz="1200">
        <a:solidFill>
          <a:srgbClr val="FFFFFF"/>
        </a:solidFill>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R" dirty="0"/>
          </a:p>
        </p:txBody>
      </p:sp>
    </p:spTree>
    <p:extLst>
      <p:ext uri="{BB962C8B-B14F-4D97-AF65-F5344CB8AC3E}">
        <p14:creationId xmlns:p14="http://schemas.microsoft.com/office/powerpoint/2010/main" val="3266574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R" dirty="0"/>
          </a:p>
        </p:txBody>
      </p:sp>
    </p:spTree>
    <p:extLst>
      <p:ext uri="{BB962C8B-B14F-4D97-AF65-F5344CB8AC3E}">
        <p14:creationId xmlns:p14="http://schemas.microsoft.com/office/powerpoint/2010/main" val="4129302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R" dirty="0"/>
          </a:p>
        </p:txBody>
      </p:sp>
    </p:spTree>
    <p:extLst>
      <p:ext uri="{BB962C8B-B14F-4D97-AF65-F5344CB8AC3E}">
        <p14:creationId xmlns:p14="http://schemas.microsoft.com/office/powerpoint/2010/main" val="3808721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3" name="Shape 13"/>
          <p:cNvSpPr>
            <a:spLocks noGrp="1"/>
          </p:cNvSpPr>
          <p:nvPr>
            <p:ph type="title"/>
          </p:nvPr>
        </p:nvSpPr>
        <p:spPr>
          <a:xfrm>
            <a:off x="914400" y="2516623"/>
            <a:ext cx="7315200" cy="2595026"/>
          </a:xfrm>
          <a:prstGeom prst="rect">
            <a:avLst/>
          </a:prstGeom>
        </p:spPr>
        <p:txBody>
          <a:bodyPr/>
          <a:lstStyle>
            <a:lvl1pPr>
              <a:defRPr sz="4800"/>
            </a:lvl1pPr>
          </a:lstStyle>
          <a:p>
            <a:r>
              <a:t>Title Text</a:t>
            </a:r>
          </a:p>
        </p:txBody>
      </p:sp>
      <p:sp>
        <p:nvSpPr>
          <p:cNvPr id="14" name="Shape 14"/>
          <p:cNvSpPr>
            <a:spLocks noGrp="1"/>
          </p:cNvSpPr>
          <p:nvPr>
            <p:ph type="body" sz="quarter" idx="1"/>
          </p:nvPr>
        </p:nvSpPr>
        <p:spPr>
          <a:xfrm>
            <a:off x="914400" y="5166529"/>
            <a:ext cx="7315200" cy="1144633"/>
          </a:xfrm>
          <a:prstGeom prst="rect">
            <a:avLst/>
          </a:prstGeom>
        </p:spPr>
        <p:txBody>
          <a:bodyPr/>
          <a:lstStyle>
            <a:lvl1pPr marL="0" indent="0">
              <a:spcBef>
                <a:spcPts val="500"/>
              </a:spcBef>
              <a:buClrTx/>
              <a:buSzTx/>
              <a:buFontTx/>
              <a:buNone/>
              <a:defRPr sz="2200"/>
            </a:lvl1pPr>
            <a:lvl2pPr marL="0" indent="457200">
              <a:spcBef>
                <a:spcPts val="500"/>
              </a:spcBef>
              <a:buClrTx/>
              <a:buSzTx/>
              <a:buFontTx/>
              <a:buNone/>
              <a:defRPr sz="2200"/>
            </a:lvl2pPr>
            <a:lvl3pPr marL="0" indent="914400">
              <a:spcBef>
                <a:spcPts val="500"/>
              </a:spcBef>
              <a:buClrTx/>
              <a:buSzTx/>
              <a:buFontTx/>
              <a:buNone/>
              <a:defRPr sz="2200"/>
            </a:lvl3pPr>
            <a:lvl4pPr marL="0" indent="1371600">
              <a:spcBef>
                <a:spcPts val="500"/>
              </a:spcBef>
              <a:buClrTx/>
              <a:buSzTx/>
              <a:buFontTx/>
              <a:buNone/>
              <a:defRPr sz="2200"/>
            </a:lvl4pPr>
            <a:lvl5pPr marL="0" indent="1828800">
              <a:spcBef>
                <a:spcPts val="500"/>
              </a:spcBef>
              <a:buClrTx/>
              <a:buSzTx/>
              <a:buFontTx/>
              <a:buNone/>
              <a:defRPr sz="2200"/>
            </a:lvl5pPr>
          </a:lstStyle>
          <a:p>
            <a:r>
              <a:t>Body Level One</a:t>
            </a:r>
          </a:p>
          <a:p>
            <a:pPr lvl="1"/>
            <a:r>
              <a:t>Body Level Two</a:t>
            </a:r>
          </a:p>
          <a:p>
            <a:pPr lvl="2"/>
            <a:r>
              <a:t>Body Level Three</a:t>
            </a:r>
          </a:p>
          <a:p>
            <a:pPr lvl="3"/>
            <a:r>
              <a:t>Body Level Four</a:t>
            </a:r>
          </a:p>
          <a:p>
            <a:pPr lvl="4"/>
            <a:r>
              <a:t>Body Level Five</a:t>
            </a:r>
          </a:p>
        </p:txBody>
      </p:sp>
      <p:sp>
        <p:nvSpPr>
          <p:cNvPr id="15" name="Shape 15"/>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4" name="Shape 94"/>
          <p:cNvSpPr>
            <a:spLocks noGrp="1"/>
          </p:cNvSpPr>
          <p:nvPr>
            <p:ph type="title"/>
          </p:nvPr>
        </p:nvSpPr>
        <p:spPr>
          <a:xfrm>
            <a:off x="914400" y="1544715"/>
            <a:ext cx="7315200" cy="1154098"/>
          </a:xfrm>
          <a:prstGeom prst="rect">
            <a:avLst/>
          </a:prstGeom>
        </p:spPr>
        <p:txBody>
          <a:bodyPr/>
          <a:lstStyle/>
          <a:p>
            <a:r>
              <a:t>Title Text</a:t>
            </a:r>
          </a:p>
        </p:txBody>
      </p:sp>
      <p:sp>
        <p:nvSpPr>
          <p:cNvPr id="95" name="Shape 95"/>
          <p:cNvSpPr>
            <a:spLocks noGrp="1"/>
          </p:cNvSpPr>
          <p:nvPr>
            <p:ph type="body" idx="1"/>
          </p:nvPr>
        </p:nvSpPr>
        <p:spPr>
          <a:xfrm>
            <a:off x="914400" y="2769833"/>
            <a:ext cx="7315200" cy="353952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6" name="Shape 96"/>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3" name="Shape 103"/>
          <p:cNvSpPr>
            <a:spLocks noGrp="1"/>
          </p:cNvSpPr>
          <p:nvPr>
            <p:ph type="title"/>
          </p:nvPr>
        </p:nvSpPr>
        <p:spPr>
          <a:xfrm>
            <a:off x="6248400" y="1826709"/>
            <a:ext cx="1492500" cy="4484455"/>
          </a:xfrm>
          <a:prstGeom prst="rect">
            <a:avLst/>
          </a:prstGeom>
        </p:spPr>
        <p:txBody>
          <a:bodyPr/>
          <a:lstStyle/>
          <a:p>
            <a:r>
              <a:t>Title Text</a:t>
            </a:r>
          </a:p>
        </p:txBody>
      </p:sp>
      <p:sp>
        <p:nvSpPr>
          <p:cNvPr id="104" name="Shape 104"/>
          <p:cNvSpPr>
            <a:spLocks noGrp="1"/>
          </p:cNvSpPr>
          <p:nvPr>
            <p:ph type="body" sz="half" idx="1"/>
          </p:nvPr>
        </p:nvSpPr>
        <p:spPr>
          <a:xfrm>
            <a:off x="854524" y="1826709"/>
            <a:ext cx="5241477" cy="4484455"/>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5" name="Shape 105"/>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2" name="Shape 22"/>
          <p:cNvSpPr>
            <a:spLocks noGrp="1"/>
          </p:cNvSpPr>
          <p:nvPr>
            <p:ph type="title"/>
          </p:nvPr>
        </p:nvSpPr>
        <p:spPr>
          <a:xfrm>
            <a:off x="914400" y="1544715"/>
            <a:ext cx="7315200" cy="1154098"/>
          </a:xfrm>
          <a:prstGeom prst="rect">
            <a:avLst/>
          </a:prstGeom>
        </p:spPr>
        <p:txBody>
          <a:bodyPr/>
          <a:lstStyle/>
          <a:p>
            <a:r>
              <a:t>Title Text</a:t>
            </a:r>
          </a:p>
        </p:txBody>
      </p:sp>
      <p:sp>
        <p:nvSpPr>
          <p:cNvPr id="23" name="Shape 23"/>
          <p:cNvSpPr>
            <a:spLocks noGrp="1"/>
          </p:cNvSpPr>
          <p:nvPr>
            <p:ph type="body" idx="1"/>
          </p:nvPr>
        </p:nvSpPr>
        <p:spPr>
          <a:xfrm>
            <a:off x="914400" y="2769833"/>
            <a:ext cx="7315200" cy="353952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4" name="Shape 24"/>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31" name="Shape 31"/>
          <p:cNvSpPr>
            <a:spLocks noGrp="1"/>
          </p:cNvSpPr>
          <p:nvPr>
            <p:ph type="title"/>
          </p:nvPr>
        </p:nvSpPr>
        <p:spPr>
          <a:xfrm>
            <a:off x="914400" y="5017572"/>
            <a:ext cx="7315200" cy="1293592"/>
          </a:xfrm>
          <a:prstGeom prst="rect">
            <a:avLst/>
          </a:prstGeom>
        </p:spPr>
        <p:txBody>
          <a:bodyPr anchor="t"/>
          <a:lstStyle/>
          <a:p>
            <a:r>
              <a:t>Title Text</a:t>
            </a:r>
          </a:p>
        </p:txBody>
      </p:sp>
      <p:sp>
        <p:nvSpPr>
          <p:cNvPr id="32" name="Shape 32"/>
          <p:cNvSpPr>
            <a:spLocks noGrp="1"/>
          </p:cNvSpPr>
          <p:nvPr>
            <p:ph type="body" sz="quarter" idx="1"/>
          </p:nvPr>
        </p:nvSpPr>
        <p:spPr>
          <a:xfrm>
            <a:off x="914400" y="3865097"/>
            <a:ext cx="7315200" cy="1098439"/>
          </a:xfrm>
          <a:prstGeom prst="rect">
            <a:avLst/>
          </a:prstGeom>
        </p:spPr>
        <p:txBody>
          <a:bodyPr anchor="b"/>
          <a:lstStyle>
            <a:lvl1pPr marL="0" indent="0">
              <a:buClrTx/>
              <a:buSzTx/>
              <a:buFontTx/>
              <a:buNone/>
            </a:lvl1pPr>
            <a:lvl2pPr marL="0" indent="457200">
              <a:buClrTx/>
              <a:buSzTx/>
              <a:buFontTx/>
              <a:buNone/>
            </a:lvl2pPr>
            <a:lvl3pPr marL="0" indent="914400">
              <a:buClrTx/>
              <a:buSzTx/>
              <a:buFontTx/>
              <a:buNone/>
            </a:lvl3pPr>
            <a:lvl4pPr marL="0" indent="1371600">
              <a:buClrTx/>
              <a:buSzTx/>
              <a:buFontTx/>
              <a:buNone/>
            </a:lvl4pPr>
            <a:lvl5pPr marL="0" indent="1828800">
              <a:buClrTx/>
              <a:buSzTx/>
              <a:buFontTx/>
              <a:buNone/>
            </a:lvl5pPr>
          </a:lstStyle>
          <a:p>
            <a:r>
              <a:t>Body Level One</a:t>
            </a:r>
          </a:p>
          <a:p>
            <a:pPr lvl="1"/>
            <a:r>
              <a:t>Body Level Two</a:t>
            </a:r>
          </a:p>
          <a:p>
            <a:pPr lvl="2"/>
            <a:r>
              <a:t>Body Level Three</a:t>
            </a:r>
          </a:p>
          <a:p>
            <a:pPr lvl="3"/>
            <a:r>
              <a:t>Body Level Four</a:t>
            </a:r>
          </a:p>
          <a:p>
            <a:pPr lvl="4"/>
            <a:r>
              <a:t>Body Level Five</a:t>
            </a:r>
          </a:p>
        </p:txBody>
      </p:sp>
      <p:sp>
        <p:nvSpPr>
          <p:cNvPr id="33" name="Shape 33"/>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40" name="Shape 40"/>
          <p:cNvSpPr>
            <a:spLocks noGrp="1"/>
          </p:cNvSpPr>
          <p:nvPr>
            <p:ph type="title"/>
          </p:nvPr>
        </p:nvSpPr>
        <p:spPr>
          <a:xfrm>
            <a:off x="914400" y="1544715"/>
            <a:ext cx="7315200" cy="1154098"/>
          </a:xfrm>
          <a:prstGeom prst="rect">
            <a:avLst/>
          </a:prstGeom>
        </p:spPr>
        <p:txBody>
          <a:bodyPr/>
          <a:lstStyle/>
          <a:p>
            <a:r>
              <a:t>Title Text</a:t>
            </a:r>
          </a:p>
        </p:txBody>
      </p:sp>
      <p:sp>
        <p:nvSpPr>
          <p:cNvPr id="41" name="Shape 41"/>
          <p:cNvSpPr>
            <a:spLocks noGrp="1"/>
          </p:cNvSpPr>
          <p:nvPr>
            <p:ph type="body" sz="half" idx="1"/>
          </p:nvPr>
        </p:nvSpPr>
        <p:spPr>
          <a:xfrm>
            <a:off x="914400" y="2743200"/>
            <a:ext cx="3566160" cy="3593592"/>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2" name="Shape 42"/>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9" name="Shape 49"/>
          <p:cNvSpPr>
            <a:spLocks noGrp="1"/>
          </p:cNvSpPr>
          <p:nvPr>
            <p:ph type="body" sz="quarter" idx="1"/>
          </p:nvPr>
        </p:nvSpPr>
        <p:spPr>
          <a:xfrm>
            <a:off x="1116348" y="2743200"/>
            <a:ext cx="3364992" cy="621792"/>
          </a:xfrm>
          <a:prstGeom prst="rect">
            <a:avLst/>
          </a:prstGeom>
        </p:spPr>
        <p:txBody>
          <a:bodyPr anchor="b"/>
          <a:lstStyle>
            <a:lvl1pPr marL="0" indent="0">
              <a:buClrTx/>
              <a:buSzTx/>
              <a:buFontTx/>
              <a:buNone/>
              <a:defRPr b="1">
                <a:solidFill>
                  <a:srgbClr val="FF8600"/>
                </a:solidFill>
              </a:defRPr>
            </a:lvl1pPr>
            <a:lvl2pPr marL="0" indent="457200">
              <a:buClrTx/>
              <a:buSzTx/>
              <a:buFontTx/>
              <a:buNone/>
              <a:defRPr b="1">
                <a:solidFill>
                  <a:srgbClr val="FF8600"/>
                </a:solidFill>
              </a:defRPr>
            </a:lvl2pPr>
            <a:lvl3pPr marL="0" indent="914400">
              <a:buClrTx/>
              <a:buSzTx/>
              <a:buFontTx/>
              <a:buNone/>
              <a:defRPr b="1">
                <a:solidFill>
                  <a:srgbClr val="FF8600"/>
                </a:solidFill>
              </a:defRPr>
            </a:lvl3pPr>
            <a:lvl4pPr marL="0" indent="1371600">
              <a:buClrTx/>
              <a:buSzTx/>
              <a:buFontTx/>
              <a:buNone/>
              <a:defRPr b="1">
                <a:solidFill>
                  <a:srgbClr val="FF8600"/>
                </a:solidFill>
              </a:defRPr>
            </a:lvl4pPr>
            <a:lvl5pPr marL="0" indent="1828800">
              <a:buClrTx/>
              <a:buSzTx/>
              <a:buFontTx/>
              <a:buNone/>
              <a:defRPr b="1">
                <a:solidFill>
                  <a:srgbClr val="FF8600"/>
                </a:solidFill>
              </a:defRPr>
            </a:lvl5pPr>
          </a:lstStyle>
          <a:p>
            <a:r>
              <a:t>Body Level One</a:t>
            </a:r>
          </a:p>
          <a:p>
            <a:pPr lvl="1"/>
            <a:r>
              <a:t>Body Level Two</a:t>
            </a:r>
          </a:p>
          <a:p>
            <a:pPr lvl="2"/>
            <a:r>
              <a:t>Body Level Three</a:t>
            </a:r>
          </a:p>
          <a:p>
            <a:pPr lvl="3"/>
            <a:r>
              <a:t>Body Level Four</a:t>
            </a:r>
          </a:p>
          <a:p>
            <a:pPr lvl="4"/>
            <a:r>
              <a:t>Body Level Five</a:t>
            </a:r>
          </a:p>
        </p:txBody>
      </p:sp>
      <p:sp>
        <p:nvSpPr>
          <p:cNvPr id="50" name="Shape 50"/>
          <p:cNvSpPr>
            <a:spLocks noGrp="1"/>
          </p:cNvSpPr>
          <p:nvPr>
            <p:ph type="body" sz="quarter" idx="13"/>
          </p:nvPr>
        </p:nvSpPr>
        <p:spPr>
          <a:xfrm>
            <a:off x="4885144" y="2743200"/>
            <a:ext cx="3362062" cy="621792"/>
          </a:xfrm>
          <a:prstGeom prst="rect">
            <a:avLst/>
          </a:prstGeom>
        </p:spPr>
        <p:txBody>
          <a:bodyPr anchor="b"/>
          <a:lstStyle/>
          <a:p>
            <a:pPr marL="0" indent="0">
              <a:buClrTx/>
              <a:buSzTx/>
              <a:buFontTx/>
              <a:buNone/>
              <a:defRPr b="1">
                <a:solidFill>
                  <a:srgbClr val="FF8600"/>
                </a:solidFill>
              </a:defRPr>
            </a:pPr>
            <a:endParaRPr/>
          </a:p>
        </p:txBody>
      </p:sp>
      <p:sp>
        <p:nvSpPr>
          <p:cNvPr id="51" name="Shape 51"/>
          <p:cNvSpPr>
            <a:spLocks noGrp="1"/>
          </p:cNvSpPr>
          <p:nvPr>
            <p:ph type="title"/>
          </p:nvPr>
        </p:nvSpPr>
        <p:spPr>
          <a:xfrm>
            <a:off x="914400" y="1544715"/>
            <a:ext cx="7315200" cy="1154098"/>
          </a:xfrm>
          <a:prstGeom prst="rect">
            <a:avLst/>
          </a:prstGeom>
        </p:spPr>
        <p:txBody>
          <a:bodyPr/>
          <a:lstStyle/>
          <a:p>
            <a:r>
              <a:t>Title Text</a:t>
            </a:r>
          </a:p>
        </p:txBody>
      </p:sp>
      <p:sp>
        <p:nvSpPr>
          <p:cNvPr id="52" name="Shape 52"/>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9" name="Shape 59"/>
          <p:cNvSpPr>
            <a:spLocks noGrp="1"/>
          </p:cNvSpPr>
          <p:nvPr>
            <p:ph type="title"/>
          </p:nvPr>
        </p:nvSpPr>
        <p:spPr>
          <a:xfrm>
            <a:off x="914400" y="1544715"/>
            <a:ext cx="7315200" cy="1154098"/>
          </a:xfrm>
          <a:prstGeom prst="rect">
            <a:avLst/>
          </a:prstGeom>
        </p:spPr>
        <p:txBody>
          <a:bodyPr/>
          <a:lstStyle/>
          <a:p>
            <a:r>
              <a:t>Title Text</a:t>
            </a:r>
          </a:p>
        </p:txBody>
      </p:sp>
      <p:sp>
        <p:nvSpPr>
          <p:cNvPr id="60" name="Shape 60"/>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7" name="Shape 67"/>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4" name="Shape 74"/>
          <p:cNvSpPr>
            <a:spLocks noGrp="1"/>
          </p:cNvSpPr>
          <p:nvPr>
            <p:ph type="title"/>
          </p:nvPr>
        </p:nvSpPr>
        <p:spPr>
          <a:xfrm>
            <a:off x="914400" y="1825362"/>
            <a:ext cx="2950936" cy="2173016"/>
          </a:xfrm>
          <a:prstGeom prst="rect">
            <a:avLst/>
          </a:prstGeom>
        </p:spPr>
        <p:txBody>
          <a:bodyPr/>
          <a:lstStyle>
            <a:lvl1pPr>
              <a:defRPr sz="2800"/>
            </a:lvl1pPr>
          </a:lstStyle>
          <a:p>
            <a:r>
              <a:t>Title Text</a:t>
            </a:r>
          </a:p>
        </p:txBody>
      </p:sp>
      <p:sp>
        <p:nvSpPr>
          <p:cNvPr id="75" name="Shape 75"/>
          <p:cNvSpPr>
            <a:spLocks noGrp="1"/>
          </p:cNvSpPr>
          <p:nvPr>
            <p:ph type="body" sz="half" idx="1"/>
          </p:nvPr>
        </p:nvSpPr>
        <p:spPr>
          <a:xfrm>
            <a:off x="4021752" y="1826709"/>
            <a:ext cx="4207848" cy="4476615"/>
          </a:xfrm>
          <a:prstGeom prst="rect">
            <a:avLst/>
          </a:prstGeom>
        </p:spPr>
        <p:txBody>
          <a:bodyPr anchor="ctr"/>
          <a:lstStyle/>
          <a:p>
            <a:r>
              <a:t>Body Level One</a:t>
            </a:r>
          </a:p>
          <a:p>
            <a:pPr lvl="1"/>
            <a:r>
              <a:t>Body Level Two</a:t>
            </a:r>
          </a:p>
          <a:p>
            <a:pPr lvl="2"/>
            <a:r>
              <a:t>Body Level Three</a:t>
            </a:r>
          </a:p>
          <a:p>
            <a:pPr lvl="3"/>
            <a:r>
              <a:t>Body Level Four</a:t>
            </a:r>
          </a:p>
          <a:p>
            <a:pPr lvl="4"/>
            <a:r>
              <a:t>Body Level Five</a:t>
            </a:r>
          </a:p>
        </p:txBody>
      </p:sp>
      <p:sp>
        <p:nvSpPr>
          <p:cNvPr id="76" name="Shape 76"/>
          <p:cNvSpPr>
            <a:spLocks noGrp="1"/>
          </p:cNvSpPr>
          <p:nvPr>
            <p:ph type="body" sz="quarter" idx="13"/>
          </p:nvPr>
        </p:nvSpPr>
        <p:spPr>
          <a:xfrm>
            <a:off x="914400" y="4061095"/>
            <a:ext cx="2950936" cy="2245388"/>
          </a:xfrm>
          <a:prstGeom prst="rect">
            <a:avLst/>
          </a:prstGeom>
        </p:spPr>
        <p:txBody>
          <a:bodyPr/>
          <a:lstStyle/>
          <a:p>
            <a:pPr marL="0" indent="0">
              <a:spcBef>
                <a:spcPts val="300"/>
              </a:spcBef>
              <a:buClrTx/>
              <a:buSzTx/>
              <a:buFontTx/>
              <a:buNone/>
              <a:defRPr sz="1400"/>
            </a:pPr>
            <a:endParaRPr/>
          </a:p>
        </p:txBody>
      </p:sp>
      <p:sp>
        <p:nvSpPr>
          <p:cNvPr id="77" name="Shape 77"/>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4" name="Shape 84"/>
          <p:cNvSpPr>
            <a:spLocks noGrp="1"/>
          </p:cNvSpPr>
          <p:nvPr>
            <p:ph type="title"/>
          </p:nvPr>
        </p:nvSpPr>
        <p:spPr>
          <a:xfrm>
            <a:off x="914400" y="1828800"/>
            <a:ext cx="2953512" cy="2176273"/>
          </a:xfrm>
          <a:prstGeom prst="rect">
            <a:avLst/>
          </a:prstGeom>
        </p:spPr>
        <p:txBody>
          <a:bodyPr/>
          <a:lstStyle>
            <a:lvl1pPr>
              <a:defRPr sz="2800"/>
            </a:lvl1pPr>
          </a:lstStyle>
          <a:p>
            <a:r>
              <a:t>Title Text</a:t>
            </a:r>
          </a:p>
        </p:txBody>
      </p:sp>
      <p:sp>
        <p:nvSpPr>
          <p:cNvPr id="85" name="Shape 85"/>
          <p:cNvSpPr>
            <a:spLocks noGrp="1"/>
          </p:cNvSpPr>
          <p:nvPr>
            <p:ph type="pic" sz="half" idx="13"/>
          </p:nvPr>
        </p:nvSpPr>
        <p:spPr>
          <a:xfrm>
            <a:off x="4191000" y="2286000"/>
            <a:ext cx="4038600" cy="3352800"/>
          </a:xfrm>
          <a:prstGeom prst="rect">
            <a:avLst/>
          </a:prstGeom>
          <a:effectLst>
            <a:reflection stA="30000" endPos="40000" dir="5400000" sy="-100000" algn="bl" rotWithShape="0"/>
          </a:effectLst>
        </p:spPr>
        <p:txBody>
          <a:bodyPr lIns="91439" rIns="91439">
            <a:noAutofit/>
          </a:bodyPr>
          <a:lstStyle/>
          <a:p>
            <a:endParaRPr/>
          </a:p>
        </p:txBody>
      </p:sp>
      <p:sp>
        <p:nvSpPr>
          <p:cNvPr id="86" name="Shape 86"/>
          <p:cNvSpPr>
            <a:spLocks noGrp="1"/>
          </p:cNvSpPr>
          <p:nvPr>
            <p:ph type="body" sz="quarter" idx="1"/>
          </p:nvPr>
        </p:nvSpPr>
        <p:spPr>
          <a:xfrm>
            <a:off x="914400" y="4059935"/>
            <a:ext cx="2953512" cy="2249425"/>
          </a:xfrm>
          <a:prstGeom prst="rect">
            <a:avLst/>
          </a:prstGeom>
        </p:spPr>
        <p:txBody>
          <a:bodyPr/>
          <a:lstStyle>
            <a:lvl1pPr marL="0" indent="0">
              <a:spcBef>
                <a:spcPts val="300"/>
              </a:spcBef>
              <a:buClrTx/>
              <a:buSzTx/>
              <a:buFontTx/>
              <a:buNone/>
              <a:defRPr sz="1400"/>
            </a:lvl1pPr>
            <a:lvl2pPr marL="0" indent="457200">
              <a:spcBef>
                <a:spcPts val="300"/>
              </a:spcBef>
              <a:buClrTx/>
              <a:buSzTx/>
              <a:buFontTx/>
              <a:buNone/>
              <a:defRPr sz="1400"/>
            </a:lvl2pPr>
            <a:lvl3pPr marL="0" indent="914400">
              <a:spcBef>
                <a:spcPts val="300"/>
              </a:spcBef>
              <a:buClrTx/>
              <a:buSzTx/>
              <a:buFontTx/>
              <a:buNone/>
              <a:defRPr sz="1400"/>
            </a:lvl3pPr>
            <a:lvl4pPr marL="0" indent="1371600">
              <a:spcBef>
                <a:spcPts val="300"/>
              </a:spcBef>
              <a:buClrTx/>
              <a:buSzTx/>
              <a:buFontTx/>
              <a:buNone/>
              <a:defRPr sz="1400"/>
            </a:lvl4pPr>
            <a:lvl5pPr marL="0" indent="1828800">
              <a:spcBef>
                <a:spcPts val="300"/>
              </a:spcBef>
              <a:buClrTx/>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7" name="Shape 87"/>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242C33"/>
            </a:gs>
            <a:gs pos="64999">
              <a:srgbClr val="273037"/>
            </a:gs>
            <a:gs pos="100000">
              <a:srgbClr val="5E6A74"/>
            </a:gs>
          </a:gsLst>
          <a:lin ang="5400000" scaled="0"/>
        </a:gradFill>
        <a:effectLst/>
      </p:bgPr>
    </p:bg>
    <p:spTree>
      <p:nvGrpSpPr>
        <p:cNvPr id="1" name=""/>
        <p:cNvGrpSpPr/>
        <p:nvPr/>
      </p:nvGrpSpPr>
      <p:grpSpPr>
        <a:xfrm>
          <a:off x="0" y="0"/>
          <a:ext cx="0" cy="0"/>
          <a:chOff x="0" y="0"/>
          <a:chExt cx="0" cy="0"/>
        </a:xfrm>
      </p:grpSpPr>
      <p:sp>
        <p:nvSpPr>
          <p:cNvPr id="2" name="Shape 2"/>
          <p:cNvSpPr/>
          <p:nvPr/>
        </p:nvSpPr>
        <p:spPr>
          <a:xfrm>
            <a:off x="8435268" y="573806"/>
            <a:ext cx="86237" cy="572317"/>
          </a:xfrm>
          <a:prstGeom prst="rect">
            <a:avLst/>
          </a:prstGeom>
          <a:solidFill>
            <a:srgbClr val="FF8600"/>
          </a:solidFill>
          <a:ln w="12700">
            <a:miter lim="400000"/>
          </a:ln>
        </p:spPr>
        <p:txBody>
          <a:bodyPr lIns="45719" rIns="45719" anchor="ctr"/>
          <a:lstStyle/>
          <a:p>
            <a:pPr algn="ctr">
              <a:defRPr>
                <a:solidFill>
                  <a:srgbClr val="FFFFFF"/>
                </a:solidFill>
              </a:defRPr>
            </a:pPr>
            <a:endParaRPr/>
          </a:p>
        </p:txBody>
      </p:sp>
      <p:sp>
        <p:nvSpPr>
          <p:cNvPr id="3" name="Shape 3"/>
          <p:cNvSpPr/>
          <p:nvPr/>
        </p:nvSpPr>
        <p:spPr>
          <a:xfrm>
            <a:off x="8569418" y="573806"/>
            <a:ext cx="576073" cy="572317"/>
          </a:xfrm>
          <a:prstGeom prst="rect">
            <a:avLst/>
          </a:prstGeom>
          <a:solidFill>
            <a:srgbClr val="FF8600"/>
          </a:solidFill>
          <a:ln w="12700">
            <a:miter lim="400000"/>
          </a:ln>
        </p:spPr>
        <p:txBody>
          <a:bodyPr lIns="45719" rIns="45719" anchor="ctr"/>
          <a:lstStyle/>
          <a:p>
            <a:pPr algn="ctr">
              <a:defRPr>
                <a:solidFill>
                  <a:srgbClr val="FFFFFF"/>
                </a:solidFill>
              </a:defRPr>
            </a:pPr>
            <a:endParaRPr/>
          </a:p>
        </p:txBody>
      </p:sp>
      <p:sp>
        <p:nvSpPr>
          <p:cNvPr id="4" name="Shape 4"/>
          <p:cNvSpPr>
            <a:spLocks noGrp="1"/>
          </p:cNvSpPr>
          <p:nvPr>
            <p:ph type="title"/>
          </p:nvPr>
        </p:nvSpPr>
        <p:spPr>
          <a:xfrm>
            <a:off x="457200" y="0"/>
            <a:ext cx="8229600" cy="1417638"/>
          </a:xfrm>
          <a:prstGeom prst="rect">
            <a:avLst/>
          </a:prstGeom>
          <a:ln w="12700">
            <a:miter lim="400000"/>
          </a:ln>
          <a:extLst>
            <a:ext uri="{C572A759-6A51-4108-AA02-DFA0A04FC94B}">
              <ma14:wrappingTextBoxFlag xmlns:ma14="http://schemas.microsoft.com/office/mac/drawingml/2011/main" xmlns="" val="1"/>
            </a:ext>
          </a:extLst>
        </p:spPr>
        <p:txBody>
          <a:bodyPr lIns="45719" rIns="45719" anchor="b">
            <a:normAutofit/>
          </a:bodyPr>
          <a:lstStyle/>
          <a:p>
            <a:r>
              <a:t>Title Text</a:t>
            </a:r>
          </a:p>
        </p:txBody>
      </p:sp>
      <p:sp>
        <p:nvSpPr>
          <p:cNvPr id="5" name="Shape 5"/>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6" name="Shape 6"/>
          <p:cNvSpPr>
            <a:spLocks noGrp="1"/>
          </p:cNvSpPr>
          <p:nvPr>
            <p:ph type="sldNum" sz="quarter" idx="2"/>
          </p:nvPr>
        </p:nvSpPr>
        <p:spPr>
          <a:xfrm>
            <a:off x="7981962" y="567545"/>
            <a:ext cx="273656" cy="264256"/>
          </a:xfrm>
          <a:prstGeom prst="rect">
            <a:avLst/>
          </a:prstGeom>
          <a:ln w="12700">
            <a:miter lim="400000"/>
          </a:ln>
        </p:spPr>
        <p:txBody>
          <a:bodyPr wrap="none" lIns="45719" rIns="45719" anchor="ctr">
            <a:spAutoFit/>
          </a:bodyPr>
          <a:lstStyle>
            <a:lvl1pPr algn="r">
              <a:defRPr sz="1200">
                <a:solidFill>
                  <a:srgbClr val="FFFFFF"/>
                </a:solidFill>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100000"/>
        </a:lnSpc>
        <a:spcBef>
          <a:spcPts val="0"/>
        </a:spcBef>
        <a:spcAft>
          <a:spcPts val="0"/>
        </a:spcAft>
        <a:buClrTx/>
        <a:buSzTx/>
        <a:buFontTx/>
        <a:buNone/>
        <a:tabLst/>
        <a:defRPr sz="4000" b="0" i="0" u="none" strike="noStrike" cap="none" spc="0" baseline="0">
          <a:ln>
            <a:noFill/>
          </a:ln>
          <a:solidFill>
            <a:srgbClr val="FF8600"/>
          </a:solidFill>
          <a:uFillTx/>
          <a:latin typeface="+mj-lt"/>
          <a:ea typeface="+mj-ea"/>
          <a:cs typeface="+mj-cs"/>
          <a:sym typeface="Arial"/>
        </a:defRPr>
      </a:lvl1pPr>
      <a:lvl2pPr marL="0" marR="0" indent="0" algn="l" defTabSz="914400" rtl="0" latinLnBrk="0">
        <a:lnSpc>
          <a:spcPct val="100000"/>
        </a:lnSpc>
        <a:spcBef>
          <a:spcPts val="0"/>
        </a:spcBef>
        <a:spcAft>
          <a:spcPts val="0"/>
        </a:spcAft>
        <a:buClrTx/>
        <a:buSzTx/>
        <a:buFontTx/>
        <a:buNone/>
        <a:tabLst/>
        <a:defRPr sz="4000" b="0" i="0" u="none" strike="noStrike" cap="none" spc="0" baseline="0">
          <a:ln>
            <a:noFill/>
          </a:ln>
          <a:solidFill>
            <a:srgbClr val="FF8600"/>
          </a:solidFill>
          <a:uFillTx/>
          <a:latin typeface="+mj-lt"/>
          <a:ea typeface="+mj-ea"/>
          <a:cs typeface="+mj-cs"/>
          <a:sym typeface="Arial"/>
        </a:defRPr>
      </a:lvl2pPr>
      <a:lvl3pPr marL="0" marR="0" indent="0" algn="l" defTabSz="914400" rtl="0" latinLnBrk="0">
        <a:lnSpc>
          <a:spcPct val="100000"/>
        </a:lnSpc>
        <a:spcBef>
          <a:spcPts val="0"/>
        </a:spcBef>
        <a:spcAft>
          <a:spcPts val="0"/>
        </a:spcAft>
        <a:buClrTx/>
        <a:buSzTx/>
        <a:buFontTx/>
        <a:buNone/>
        <a:tabLst/>
        <a:defRPr sz="4000" b="0" i="0" u="none" strike="noStrike" cap="none" spc="0" baseline="0">
          <a:ln>
            <a:noFill/>
          </a:ln>
          <a:solidFill>
            <a:srgbClr val="FF8600"/>
          </a:solidFill>
          <a:uFillTx/>
          <a:latin typeface="+mj-lt"/>
          <a:ea typeface="+mj-ea"/>
          <a:cs typeface="+mj-cs"/>
          <a:sym typeface="Arial"/>
        </a:defRPr>
      </a:lvl3pPr>
      <a:lvl4pPr marL="0" marR="0" indent="0" algn="l" defTabSz="914400" rtl="0" latinLnBrk="0">
        <a:lnSpc>
          <a:spcPct val="100000"/>
        </a:lnSpc>
        <a:spcBef>
          <a:spcPts val="0"/>
        </a:spcBef>
        <a:spcAft>
          <a:spcPts val="0"/>
        </a:spcAft>
        <a:buClrTx/>
        <a:buSzTx/>
        <a:buFontTx/>
        <a:buNone/>
        <a:tabLst/>
        <a:defRPr sz="4000" b="0" i="0" u="none" strike="noStrike" cap="none" spc="0" baseline="0">
          <a:ln>
            <a:noFill/>
          </a:ln>
          <a:solidFill>
            <a:srgbClr val="FF8600"/>
          </a:solidFill>
          <a:uFillTx/>
          <a:latin typeface="+mj-lt"/>
          <a:ea typeface="+mj-ea"/>
          <a:cs typeface="+mj-cs"/>
          <a:sym typeface="Arial"/>
        </a:defRPr>
      </a:lvl4pPr>
      <a:lvl5pPr marL="0" marR="0" indent="0" algn="l" defTabSz="914400" rtl="0" latinLnBrk="0">
        <a:lnSpc>
          <a:spcPct val="100000"/>
        </a:lnSpc>
        <a:spcBef>
          <a:spcPts val="0"/>
        </a:spcBef>
        <a:spcAft>
          <a:spcPts val="0"/>
        </a:spcAft>
        <a:buClrTx/>
        <a:buSzTx/>
        <a:buFontTx/>
        <a:buNone/>
        <a:tabLst/>
        <a:defRPr sz="4000" b="0" i="0" u="none" strike="noStrike" cap="none" spc="0" baseline="0">
          <a:ln>
            <a:noFill/>
          </a:ln>
          <a:solidFill>
            <a:srgbClr val="FF8600"/>
          </a:solidFill>
          <a:uFillTx/>
          <a:latin typeface="+mj-lt"/>
          <a:ea typeface="+mj-ea"/>
          <a:cs typeface="+mj-cs"/>
          <a:sym typeface="Arial"/>
        </a:defRPr>
      </a:lvl5pPr>
      <a:lvl6pPr marL="0" marR="0" indent="0" algn="l" defTabSz="914400" rtl="0" latinLnBrk="0">
        <a:lnSpc>
          <a:spcPct val="100000"/>
        </a:lnSpc>
        <a:spcBef>
          <a:spcPts val="0"/>
        </a:spcBef>
        <a:spcAft>
          <a:spcPts val="0"/>
        </a:spcAft>
        <a:buClrTx/>
        <a:buSzTx/>
        <a:buFontTx/>
        <a:buNone/>
        <a:tabLst/>
        <a:defRPr sz="4000" b="0" i="0" u="none" strike="noStrike" cap="none" spc="0" baseline="0">
          <a:ln>
            <a:noFill/>
          </a:ln>
          <a:solidFill>
            <a:srgbClr val="FF8600"/>
          </a:solidFill>
          <a:uFillTx/>
          <a:latin typeface="+mj-lt"/>
          <a:ea typeface="+mj-ea"/>
          <a:cs typeface="+mj-cs"/>
          <a:sym typeface="Arial"/>
        </a:defRPr>
      </a:lvl6pPr>
      <a:lvl7pPr marL="0" marR="0" indent="0" algn="l" defTabSz="914400" rtl="0" latinLnBrk="0">
        <a:lnSpc>
          <a:spcPct val="100000"/>
        </a:lnSpc>
        <a:spcBef>
          <a:spcPts val="0"/>
        </a:spcBef>
        <a:spcAft>
          <a:spcPts val="0"/>
        </a:spcAft>
        <a:buClrTx/>
        <a:buSzTx/>
        <a:buFontTx/>
        <a:buNone/>
        <a:tabLst/>
        <a:defRPr sz="4000" b="0" i="0" u="none" strike="noStrike" cap="none" spc="0" baseline="0">
          <a:ln>
            <a:noFill/>
          </a:ln>
          <a:solidFill>
            <a:srgbClr val="FF8600"/>
          </a:solidFill>
          <a:uFillTx/>
          <a:latin typeface="+mj-lt"/>
          <a:ea typeface="+mj-ea"/>
          <a:cs typeface="+mj-cs"/>
          <a:sym typeface="Arial"/>
        </a:defRPr>
      </a:lvl7pPr>
      <a:lvl8pPr marL="0" marR="0" indent="0" algn="l" defTabSz="914400" rtl="0" latinLnBrk="0">
        <a:lnSpc>
          <a:spcPct val="100000"/>
        </a:lnSpc>
        <a:spcBef>
          <a:spcPts val="0"/>
        </a:spcBef>
        <a:spcAft>
          <a:spcPts val="0"/>
        </a:spcAft>
        <a:buClrTx/>
        <a:buSzTx/>
        <a:buFontTx/>
        <a:buNone/>
        <a:tabLst/>
        <a:defRPr sz="4000" b="0" i="0" u="none" strike="noStrike" cap="none" spc="0" baseline="0">
          <a:ln>
            <a:noFill/>
          </a:ln>
          <a:solidFill>
            <a:srgbClr val="FF8600"/>
          </a:solidFill>
          <a:uFillTx/>
          <a:latin typeface="+mj-lt"/>
          <a:ea typeface="+mj-ea"/>
          <a:cs typeface="+mj-cs"/>
          <a:sym typeface="Arial"/>
        </a:defRPr>
      </a:lvl8pPr>
      <a:lvl9pPr marL="0" marR="0" indent="0" algn="l" defTabSz="914400" rtl="0" latinLnBrk="0">
        <a:lnSpc>
          <a:spcPct val="100000"/>
        </a:lnSpc>
        <a:spcBef>
          <a:spcPts val="0"/>
        </a:spcBef>
        <a:spcAft>
          <a:spcPts val="0"/>
        </a:spcAft>
        <a:buClrTx/>
        <a:buSzTx/>
        <a:buFontTx/>
        <a:buNone/>
        <a:tabLst/>
        <a:defRPr sz="4000" b="0" i="0" u="none" strike="noStrike" cap="none" spc="0" baseline="0">
          <a:ln>
            <a:noFill/>
          </a:ln>
          <a:solidFill>
            <a:srgbClr val="FF8600"/>
          </a:solidFill>
          <a:uFillTx/>
          <a:latin typeface="+mj-lt"/>
          <a:ea typeface="+mj-ea"/>
          <a:cs typeface="+mj-cs"/>
          <a:sym typeface="Arial"/>
        </a:defRPr>
      </a:lvl9pPr>
    </p:titleStyle>
    <p:bodyStyle>
      <a:lvl1pPr marL="228600" marR="0" indent="-182879" algn="l" defTabSz="914400" rtl="0" latinLnBrk="0">
        <a:lnSpc>
          <a:spcPct val="100000"/>
        </a:lnSpc>
        <a:spcBef>
          <a:spcPts val="400"/>
        </a:spcBef>
        <a:spcAft>
          <a:spcPts val="0"/>
        </a:spcAft>
        <a:buClr>
          <a:srgbClr val="FF8600"/>
        </a:buClr>
        <a:buSzPct val="100000"/>
        <a:buFont typeface="Wingdings"/>
        <a:buChar char="▪"/>
        <a:tabLst/>
        <a:defRPr sz="2000" b="0" i="0" u="none" strike="noStrike" cap="none" spc="0" baseline="0">
          <a:ln>
            <a:noFill/>
          </a:ln>
          <a:solidFill>
            <a:srgbClr val="FFFFFF"/>
          </a:solidFill>
          <a:uFillTx/>
          <a:latin typeface="+mj-lt"/>
          <a:ea typeface="+mj-ea"/>
          <a:cs typeface="+mj-cs"/>
          <a:sym typeface="Arial"/>
        </a:defRPr>
      </a:lvl1pPr>
      <a:lvl2pPr marL="523239" marR="0" indent="-203199" algn="l" defTabSz="914400" rtl="0" latinLnBrk="0">
        <a:lnSpc>
          <a:spcPct val="100000"/>
        </a:lnSpc>
        <a:spcBef>
          <a:spcPts val="400"/>
        </a:spcBef>
        <a:spcAft>
          <a:spcPts val="0"/>
        </a:spcAft>
        <a:buClr>
          <a:srgbClr val="FF8600"/>
        </a:buClr>
        <a:buSzPct val="100000"/>
        <a:buFont typeface="Wingdings"/>
        <a:buChar char="▪"/>
        <a:tabLst/>
        <a:defRPr sz="2000" b="0" i="0" u="none" strike="noStrike" cap="none" spc="0" baseline="0">
          <a:ln>
            <a:noFill/>
          </a:ln>
          <a:solidFill>
            <a:srgbClr val="FFFFFF"/>
          </a:solidFill>
          <a:uFillTx/>
          <a:latin typeface="+mj-lt"/>
          <a:ea typeface="+mj-ea"/>
          <a:cs typeface="+mj-cs"/>
          <a:sym typeface="Arial"/>
        </a:defRPr>
      </a:lvl2pPr>
      <a:lvl3pPr marL="731519" marR="0" indent="-228600" algn="l" defTabSz="914400" rtl="0" latinLnBrk="0">
        <a:lnSpc>
          <a:spcPct val="100000"/>
        </a:lnSpc>
        <a:spcBef>
          <a:spcPts val="400"/>
        </a:spcBef>
        <a:spcAft>
          <a:spcPts val="0"/>
        </a:spcAft>
        <a:buClr>
          <a:srgbClr val="FF8600"/>
        </a:buClr>
        <a:buSzPct val="100000"/>
        <a:buFont typeface="Wingdings"/>
        <a:buChar char="▪"/>
        <a:tabLst/>
        <a:defRPr sz="2000" b="0" i="0" u="none" strike="noStrike" cap="none" spc="0" baseline="0">
          <a:ln>
            <a:noFill/>
          </a:ln>
          <a:solidFill>
            <a:srgbClr val="FFFFFF"/>
          </a:solidFill>
          <a:uFillTx/>
          <a:latin typeface="+mj-lt"/>
          <a:ea typeface="+mj-ea"/>
          <a:cs typeface="+mj-cs"/>
          <a:sym typeface="Arial"/>
        </a:defRPr>
      </a:lvl3pPr>
      <a:lvl4pPr marL="992777" marR="0" indent="-261257" algn="l" defTabSz="914400" rtl="0" latinLnBrk="0">
        <a:lnSpc>
          <a:spcPct val="100000"/>
        </a:lnSpc>
        <a:spcBef>
          <a:spcPts val="400"/>
        </a:spcBef>
        <a:spcAft>
          <a:spcPts val="0"/>
        </a:spcAft>
        <a:buClr>
          <a:srgbClr val="FF8600"/>
        </a:buClr>
        <a:buSzPct val="100000"/>
        <a:buFont typeface="Wingdings"/>
        <a:buChar char="▪"/>
        <a:tabLst/>
        <a:defRPr sz="2000" b="0" i="0" u="none" strike="noStrike" cap="none" spc="0" baseline="0">
          <a:ln>
            <a:noFill/>
          </a:ln>
          <a:solidFill>
            <a:srgbClr val="FFFFFF"/>
          </a:solidFill>
          <a:uFillTx/>
          <a:latin typeface="+mj-lt"/>
          <a:ea typeface="+mj-ea"/>
          <a:cs typeface="+mj-cs"/>
          <a:sym typeface="Arial"/>
        </a:defRPr>
      </a:lvl4pPr>
      <a:lvl5pPr marL="1221377" marR="0" indent="-261257" algn="l" defTabSz="914400" rtl="0" latinLnBrk="0">
        <a:lnSpc>
          <a:spcPct val="100000"/>
        </a:lnSpc>
        <a:spcBef>
          <a:spcPts val="400"/>
        </a:spcBef>
        <a:spcAft>
          <a:spcPts val="0"/>
        </a:spcAft>
        <a:buClr>
          <a:srgbClr val="FF8600"/>
        </a:buClr>
        <a:buSzPct val="100000"/>
        <a:buFont typeface="Wingdings"/>
        <a:buChar char="▪"/>
        <a:tabLst/>
        <a:defRPr sz="2000" b="0" i="0" u="none" strike="noStrike" cap="none" spc="0" baseline="0">
          <a:ln>
            <a:noFill/>
          </a:ln>
          <a:solidFill>
            <a:srgbClr val="FFFFFF"/>
          </a:solidFill>
          <a:uFillTx/>
          <a:latin typeface="+mj-lt"/>
          <a:ea typeface="+mj-ea"/>
          <a:cs typeface="+mj-cs"/>
          <a:sym typeface="Arial"/>
        </a:defRPr>
      </a:lvl5pPr>
      <a:lvl6pPr marL="1449977" marR="0" indent="-261257" algn="l" defTabSz="914400" rtl="0" latinLnBrk="0">
        <a:lnSpc>
          <a:spcPct val="100000"/>
        </a:lnSpc>
        <a:spcBef>
          <a:spcPts val="400"/>
        </a:spcBef>
        <a:spcAft>
          <a:spcPts val="0"/>
        </a:spcAft>
        <a:buClr>
          <a:srgbClr val="FF8600"/>
        </a:buClr>
        <a:buSzPct val="100000"/>
        <a:buFont typeface="Wingdings"/>
        <a:buChar char="▪"/>
        <a:tabLst/>
        <a:defRPr sz="2000" b="0" i="0" u="none" strike="noStrike" cap="none" spc="0" baseline="0">
          <a:ln>
            <a:noFill/>
          </a:ln>
          <a:solidFill>
            <a:srgbClr val="FFFFFF"/>
          </a:solidFill>
          <a:uFillTx/>
          <a:latin typeface="+mj-lt"/>
          <a:ea typeface="+mj-ea"/>
          <a:cs typeface="+mj-cs"/>
          <a:sym typeface="Arial"/>
        </a:defRPr>
      </a:lvl6pPr>
      <a:lvl7pPr marL="1678577" marR="0" indent="-261257" algn="l" defTabSz="914400" rtl="0" latinLnBrk="0">
        <a:lnSpc>
          <a:spcPct val="100000"/>
        </a:lnSpc>
        <a:spcBef>
          <a:spcPts val="400"/>
        </a:spcBef>
        <a:spcAft>
          <a:spcPts val="0"/>
        </a:spcAft>
        <a:buClr>
          <a:srgbClr val="FF8600"/>
        </a:buClr>
        <a:buSzPct val="100000"/>
        <a:buFont typeface="Wingdings"/>
        <a:buChar char="▪"/>
        <a:tabLst/>
        <a:defRPr sz="2000" b="0" i="0" u="none" strike="noStrike" cap="none" spc="0" baseline="0">
          <a:ln>
            <a:noFill/>
          </a:ln>
          <a:solidFill>
            <a:srgbClr val="FFFFFF"/>
          </a:solidFill>
          <a:uFillTx/>
          <a:latin typeface="+mj-lt"/>
          <a:ea typeface="+mj-ea"/>
          <a:cs typeface="+mj-cs"/>
          <a:sym typeface="Arial"/>
        </a:defRPr>
      </a:lvl7pPr>
      <a:lvl8pPr marL="1907177" marR="0" indent="-261257" algn="l" defTabSz="914400" rtl="0" latinLnBrk="0">
        <a:lnSpc>
          <a:spcPct val="100000"/>
        </a:lnSpc>
        <a:spcBef>
          <a:spcPts val="400"/>
        </a:spcBef>
        <a:spcAft>
          <a:spcPts val="0"/>
        </a:spcAft>
        <a:buClr>
          <a:srgbClr val="FF8600"/>
        </a:buClr>
        <a:buSzPct val="100000"/>
        <a:buFont typeface="Wingdings"/>
        <a:buChar char="▪"/>
        <a:tabLst/>
        <a:defRPr sz="2000" b="0" i="0" u="none" strike="noStrike" cap="none" spc="0" baseline="0">
          <a:ln>
            <a:noFill/>
          </a:ln>
          <a:solidFill>
            <a:srgbClr val="FFFFFF"/>
          </a:solidFill>
          <a:uFillTx/>
          <a:latin typeface="+mj-lt"/>
          <a:ea typeface="+mj-ea"/>
          <a:cs typeface="+mj-cs"/>
          <a:sym typeface="Arial"/>
        </a:defRPr>
      </a:lvl8pPr>
      <a:lvl9pPr marL="2135777" marR="0" indent="-261257" algn="l" defTabSz="914400" rtl="0" latinLnBrk="0">
        <a:lnSpc>
          <a:spcPct val="100000"/>
        </a:lnSpc>
        <a:spcBef>
          <a:spcPts val="400"/>
        </a:spcBef>
        <a:spcAft>
          <a:spcPts val="0"/>
        </a:spcAft>
        <a:buClr>
          <a:srgbClr val="FF8600"/>
        </a:buClr>
        <a:buSzPct val="100000"/>
        <a:buFont typeface="Wingdings"/>
        <a:buChar char="▪"/>
        <a:tabLst/>
        <a:defRPr sz="2000" b="0" i="0" u="none" strike="noStrike" cap="none" spc="0" baseline="0">
          <a:ln>
            <a:noFill/>
          </a:ln>
          <a:solidFill>
            <a:srgbClr val="FFFFFF"/>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jtroche@dpi.pr.gov"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es.wikipedia.org/wiki/O%C3%ADdo" TargetMode="External"/><Relationship Id="rId7" Type="http://schemas.openxmlformats.org/officeDocument/2006/relationships/hyperlink" Target="http://es.wikipedia.org/wiki/Medicamento" TargetMode="External"/><Relationship Id="rId2" Type="http://schemas.openxmlformats.org/officeDocument/2006/relationships/hyperlink" Target="http://es.wikipedia.org/wiki/Sentido_(percepci%C3%B3n)" TargetMode="External"/><Relationship Id="rId1" Type="http://schemas.openxmlformats.org/officeDocument/2006/relationships/slideLayout" Target="../slideLayouts/slideLayout2.xml"/><Relationship Id="rId6" Type="http://schemas.openxmlformats.org/officeDocument/2006/relationships/hyperlink" Target="http://es.wikipedia.org/wiki/Ruido" TargetMode="External"/><Relationship Id="rId5" Type="http://schemas.openxmlformats.org/officeDocument/2006/relationships/hyperlink" Target="http://es.wikipedia.org/wiki/Traumatismo" TargetMode="External"/><Relationship Id="rId4" Type="http://schemas.openxmlformats.org/officeDocument/2006/relationships/hyperlink" Target="http://es.wikipedia.org/wiki/Enfermedad"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Shape 114"/>
          <p:cNvSpPr>
            <a:spLocks noGrp="1"/>
          </p:cNvSpPr>
          <p:nvPr>
            <p:ph type="ctrTitle"/>
          </p:nvPr>
        </p:nvSpPr>
        <p:spPr>
          <a:xfrm>
            <a:off x="872808" y="5364143"/>
            <a:ext cx="8056986" cy="1670227"/>
          </a:xfrm>
          <a:prstGeom prst="rect">
            <a:avLst/>
          </a:prstGeom>
        </p:spPr>
        <p:txBody>
          <a:bodyPr>
            <a:normAutofit fontScale="90000"/>
          </a:bodyPr>
          <a:lstStyle/>
          <a:p>
            <a:pPr algn="r">
              <a:defRPr sz="2100"/>
            </a:pPr>
            <a:r>
              <a:rPr lang="en-US" dirty="0"/>
              <a:t>OFICINA ENLACE DE LA COMUNIDAD SORDA </a:t>
            </a:r>
            <a:br>
              <a:rPr lang="en-US" dirty="0"/>
            </a:br>
            <a:r>
              <a:rPr lang="en-US" dirty="0"/>
              <a:t>CON EL GOBIERNO DE PUERTO RICO</a:t>
            </a:r>
            <a:r>
              <a:rPr dirty="0"/>
              <a:t> </a:t>
            </a:r>
            <a:br>
              <a:rPr dirty="0"/>
            </a:br>
            <a:r>
              <a:rPr lang="en-US" dirty="0" err="1"/>
              <a:t>Lcdo</a:t>
            </a:r>
            <a:r>
              <a:rPr lang="en-US" dirty="0"/>
              <a:t>. Juan José Troche Villeneuve </a:t>
            </a:r>
            <a:br>
              <a:rPr dirty="0"/>
            </a:br>
            <a:r>
              <a:rPr lang="en-US" dirty="0"/>
              <a:t>Director </a:t>
            </a:r>
            <a:r>
              <a:rPr lang="en-US" dirty="0" err="1"/>
              <a:t>Ejecutivo</a:t>
            </a:r>
            <a:br>
              <a:rPr dirty="0"/>
            </a:br>
            <a:endParaRPr dirty="0"/>
          </a:p>
        </p:txBody>
      </p:sp>
      <p:sp>
        <p:nvSpPr>
          <p:cNvPr id="115" name="Shape 115"/>
          <p:cNvSpPr>
            <a:spLocks noGrp="1"/>
          </p:cNvSpPr>
          <p:nvPr>
            <p:ph type="subTitle" idx="1"/>
          </p:nvPr>
        </p:nvSpPr>
        <p:spPr>
          <a:xfrm>
            <a:off x="848105" y="523795"/>
            <a:ext cx="7573223" cy="3745236"/>
          </a:xfrm>
          <a:prstGeom prst="rect">
            <a:avLst/>
          </a:prstGeom>
        </p:spPr>
        <p:txBody>
          <a:bodyPr/>
          <a:lstStyle/>
          <a:p>
            <a:pPr algn="ctr">
              <a:spcBef>
                <a:spcPts val="900"/>
              </a:spcBef>
              <a:defRPr sz="4000"/>
            </a:pPr>
            <a:r>
              <a:rPr dirty="0"/>
              <a:t>LA COMUNIDAD SORDA DE PUERTO RICO</a:t>
            </a:r>
          </a:p>
          <a:p>
            <a:pPr algn="ctr">
              <a:spcBef>
                <a:spcPts val="900"/>
              </a:spcBef>
              <a:defRPr sz="4000"/>
            </a:pPr>
            <a:r>
              <a:rPr dirty="0"/>
              <a:t>Y</a:t>
            </a:r>
          </a:p>
          <a:p>
            <a:pPr algn="ctr">
              <a:spcBef>
                <a:spcPts val="900"/>
              </a:spcBef>
              <a:defRPr sz="4000"/>
            </a:pPr>
            <a:r>
              <a:rPr dirty="0"/>
              <a:t>EL  ACCESO A L</a:t>
            </a:r>
            <a:r>
              <a:rPr lang="en-US" dirty="0"/>
              <a:t>OS SERVICIOS</a:t>
            </a:r>
            <a:endParaRPr dirty="0"/>
          </a:p>
        </p:txBody>
      </p:sp>
      <p:sp>
        <p:nvSpPr>
          <p:cNvPr id="2" name="Rectangle 2">
            <a:extLst>
              <a:ext uri="{FF2B5EF4-FFF2-40B4-BE49-F238E27FC236}">
                <a16:creationId xmlns:a16="http://schemas.microsoft.com/office/drawing/2014/main" id="{08317585-EE26-F5BC-3032-614CFA802C6A}"/>
              </a:ext>
            </a:extLst>
          </p:cNvPr>
          <p:cNvSpPr>
            <a:spLocks noChangeArrowheads="1"/>
          </p:cNvSpPr>
          <p:nvPr/>
        </p:nvSpPr>
        <p:spPr bwMode="auto">
          <a:xfrm>
            <a:off x="976047" y="4461587"/>
            <a:ext cx="1527888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PR"/>
          </a:p>
        </p:txBody>
      </p:sp>
      <p:pic>
        <p:nvPicPr>
          <p:cNvPr id="1025" name="Picture 1">
            <a:extLst>
              <a:ext uri="{FF2B5EF4-FFF2-40B4-BE49-F238E27FC236}">
                <a16:creationId xmlns:a16="http://schemas.microsoft.com/office/drawing/2014/main" id="{FE90C1BC-895A-6367-BA9B-A80EF2B63A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976047" y="3613984"/>
            <a:ext cx="1988379" cy="302376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Shape 122"/>
          <p:cNvSpPr>
            <a:spLocks noGrp="1"/>
          </p:cNvSpPr>
          <p:nvPr>
            <p:ph type="title"/>
          </p:nvPr>
        </p:nvSpPr>
        <p:spPr>
          <a:xfrm>
            <a:off x="3149255" y="2524423"/>
            <a:ext cx="8320859" cy="1154098"/>
          </a:xfrm>
          <a:prstGeom prst="rect">
            <a:avLst/>
          </a:prstGeom>
        </p:spPr>
        <p:txBody>
          <a:bodyPr/>
          <a:lstStyle>
            <a:lvl1pPr>
              <a:defRPr sz="5400"/>
            </a:lvl1pPr>
          </a:lstStyle>
          <a:p>
            <a:r>
              <a:t>VIDEOS</a:t>
            </a:r>
          </a:p>
        </p:txBody>
      </p:sp>
      <p:pic>
        <p:nvPicPr>
          <p:cNvPr id="2" name="Picture 1">
            <a:extLst>
              <a:ext uri="{FF2B5EF4-FFF2-40B4-BE49-F238E27FC236}">
                <a16:creationId xmlns:a16="http://schemas.microsoft.com/office/drawing/2014/main" id="{26ADBA78-E282-6433-42A6-92C49A2F5E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468472" y="187918"/>
            <a:ext cx="1773283" cy="269666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1">
            <a:extLst>
              <a:ext uri="{FF2B5EF4-FFF2-40B4-BE49-F238E27FC236}">
                <a16:creationId xmlns:a16="http://schemas.microsoft.com/office/drawing/2014/main" id="{9B4D288E-4100-B411-6D0A-6142CBF40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6972511" y="3809689"/>
            <a:ext cx="1788031" cy="271909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Shape 142"/>
          <p:cNvSpPr>
            <a:spLocks noGrp="1"/>
          </p:cNvSpPr>
          <p:nvPr>
            <p:ph type="title"/>
          </p:nvPr>
        </p:nvSpPr>
        <p:spPr>
          <a:xfrm>
            <a:off x="1848086" y="21218"/>
            <a:ext cx="7315201" cy="1154098"/>
          </a:xfrm>
          <a:prstGeom prst="rect">
            <a:avLst/>
          </a:prstGeom>
        </p:spPr>
        <p:txBody>
          <a:bodyPr/>
          <a:lstStyle/>
          <a:p>
            <a:r>
              <a:rPr dirty="0"/>
              <a:t>“EL SÍNDROME DEL SÍ”</a:t>
            </a:r>
          </a:p>
        </p:txBody>
      </p:sp>
      <p:sp>
        <p:nvSpPr>
          <p:cNvPr id="143" name="Shape 143"/>
          <p:cNvSpPr/>
          <p:nvPr/>
        </p:nvSpPr>
        <p:spPr>
          <a:xfrm>
            <a:off x="235977" y="1628506"/>
            <a:ext cx="8710092" cy="4708981"/>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algn="just">
              <a:defRPr b="1">
                <a:solidFill>
                  <a:srgbClr val="FFFFFF"/>
                </a:solidFill>
              </a:defRPr>
            </a:pPr>
            <a:r>
              <a:rPr dirty="0"/>
              <a:t> </a:t>
            </a:r>
            <a:r>
              <a:rPr b="0" dirty="0"/>
              <a:t>	</a:t>
            </a:r>
            <a:r>
              <a:rPr sz="2000" b="0" dirty="0" err="1"/>
              <a:t>En</a:t>
            </a:r>
            <a:r>
              <a:rPr sz="2000" b="0" dirty="0"/>
              <a:t> </a:t>
            </a:r>
            <a:r>
              <a:rPr sz="2000" b="0" dirty="0" err="1"/>
              <a:t>términos</a:t>
            </a:r>
            <a:r>
              <a:rPr sz="2000" b="0" dirty="0"/>
              <a:t> </a:t>
            </a:r>
            <a:r>
              <a:rPr sz="2000" b="0" dirty="0" err="1"/>
              <a:t>generales</a:t>
            </a:r>
            <a:r>
              <a:rPr sz="2000" b="0" dirty="0"/>
              <a:t> las personas </a:t>
            </a:r>
            <a:r>
              <a:rPr sz="2000" b="0" dirty="0" err="1"/>
              <a:t>sordas</a:t>
            </a:r>
            <a:r>
              <a:rPr sz="2000" b="0" dirty="0"/>
              <a:t> </a:t>
            </a:r>
            <a:r>
              <a:rPr sz="2000" b="0" dirty="0" err="1"/>
              <a:t>suelen</a:t>
            </a:r>
            <a:r>
              <a:rPr sz="2000" b="0" dirty="0"/>
              <a:t> </a:t>
            </a:r>
            <a:r>
              <a:rPr sz="2000" b="0" dirty="0" err="1"/>
              <a:t>contestar</a:t>
            </a:r>
            <a:r>
              <a:rPr sz="2000" b="0" dirty="0"/>
              <a:t> que </a:t>
            </a:r>
            <a:r>
              <a:rPr sz="2000" b="0" dirty="0" err="1"/>
              <a:t>sí</a:t>
            </a:r>
            <a:r>
              <a:rPr sz="2000" b="0" dirty="0"/>
              <a:t> a </a:t>
            </a:r>
            <a:r>
              <a:rPr sz="2000" b="0" dirty="0" err="1"/>
              <a:t>todo</a:t>
            </a:r>
            <a:r>
              <a:rPr sz="2000" b="0" dirty="0"/>
              <a:t> lo que se le </a:t>
            </a:r>
            <a:r>
              <a:rPr sz="2000" b="0" dirty="0" err="1"/>
              <a:t>pregunta</a:t>
            </a:r>
            <a:r>
              <a:rPr sz="2000" b="0" dirty="0"/>
              <a:t>.  En particular </a:t>
            </a:r>
            <a:r>
              <a:rPr sz="2000" b="0" dirty="0" err="1"/>
              <a:t>cuando</a:t>
            </a:r>
            <a:r>
              <a:rPr sz="2000" b="0" dirty="0"/>
              <a:t> uno </a:t>
            </a:r>
            <a:r>
              <a:rPr sz="2000" b="0" dirty="0" err="1"/>
              <a:t>entra</a:t>
            </a:r>
            <a:r>
              <a:rPr sz="2000" b="0" dirty="0"/>
              <a:t> </a:t>
            </a:r>
            <a:r>
              <a:rPr sz="2000" b="0" dirty="0" err="1"/>
              <a:t>en</a:t>
            </a:r>
            <a:r>
              <a:rPr sz="2000" b="0" dirty="0"/>
              <a:t> </a:t>
            </a:r>
            <a:r>
              <a:rPr sz="2000" b="0" dirty="0" err="1"/>
              <a:t>una</a:t>
            </a:r>
            <a:r>
              <a:rPr sz="2000" b="0" dirty="0"/>
              <a:t> </a:t>
            </a:r>
            <a:r>
              <a:rPr sz="2000" b="0" dirty="0" err="1"/>
              <a:t>comunicación</a:t>
            </a:r>
            <a:r>
              <a:rPr sz="2000" b="0" dirty="0"/>
              <a:t> con </a:t>
            </a:r>
            <a:r>
              <a:rPr sz="2000" b="0" dirty="0" err="1"/>
              <a:t>una</a:t>
            </a:r>
            <a:r>
              <a:rPr sz="2000" b="0" dirty="0"/>
              <a:t> persona </a:t>
            </a:r>
            <a:r>
              <a:rPr sz="2000" b="0" dirty="0" err="1"/>
              <a:t>sorda</a:t>
            </a:r>
            <a:r>
              <a:rPr sz="2000" b="0" dirty="0"/>
              <a:t> y se le </a:t>
            </a:r>
            <a:r>
              <a:rPr sz="2000" b="0" dirty="0" err="1"/>
              <a:t>pregunta</a:t>
            </a:r>
            <a:r>
              <a:rPr sz="2000" b="0" dirty="0"/>
              <a:t> </a:t>
            </a:r>
            <a:r>
              <a:rPr sz="2000" b="0" dirty="0" err="1"/>
              <a:t>si</a:t>
            </a:r>
            <a:r>
              <a:rPr sz="2000" b="0" dirty="0"/>
              <a:t> </a:t>
            </a:r>
            <a:r>
              <a:rPr sz="2000" b="0" dirty="0" err="1"/>
              <a:t>entendió</a:t>
            </a:r>
            <a:r>
              <a:rPr sz="2000" b="0" dirty="0"/>
              <a:t> lo que se le </a:t>
            </a:r>
            <a:r>
              <a:rPr sz="2000" b="0" dirty="0" err="1"/>
              <a:t>expresó</a:t>
            </a:r>
            <a:r>
              <a:rPr sz="2000" b="0" dirty="0"/>
              <a:t> </a:t>
            </a:r>
            <a:r>
              <a:rPr sz="2000" b="0" dirty="0" err="1"/>
              <a:t>tiende</a:t>
            </a:r>
            <a:r>
              <a:rPr sz="2000" b="0" dirty="0"/>
              <a:t> a </a:t>
            </a:r>
            <a:r>
              <a:rPr sz="2000" b="0" dirty="0" err="1"/>
              <a:t>contestar</a:t>
            </a:r>
            <a:r>
              <a:rPr sz="2000" b="0" dirty="0"/>
              <a:t> que </a:t>
            </a:r>
            <a:r>
              <a:rPr sz="2000" b="0" dirty="0" err="1"/>
              <a:t>sí</a:t>
            </a:r>
            <a:r>
              <a:rPr sz="2000" b="0" dirty="0"/>
              <a:t>. Con </a:t>
            </a:r>
            <a:r>
              <a:rPr sz="2000" b="0" dirty="0" err="1"/>
              <a:t>esto</a:t>
            </a:r>
            <a:r>
              <a:rPr sz="2000" b="0" dirty="0"/>
              <a:t> hay que </a:t>
            </a:r>
            <a:r>
              <a:rPr sz="2000" b="0" dirty="0" err="1"/>
              <a:t>tener</a:t>
            </a:r>
            <a:r>
              <a:rPr sz="2000" b="0" dirty="0"/>
              <a:t> </a:t>
            </a:r>
            <a:r>
              <a:rPr sz="2000" b="0" dirty="0" err="1"/>
              <a:t>mucho</a:t>
            </a:r>
            <a:r>
              <a:rPr sz="2000" b="0" dirty="0"/>
              <a:t> </a:t>
            </a:r>
            <a:r>
              <a:rPr sz="2000" b="0" dirty="0" err="1"/>
              <a:t>cuidado</a:t>
            </a:r>
            <a:r>
              <a:rPr sz="2000" b="0" dirty="0"/>
              <a:t>, </a:t>
            </a:r>
            <a:r>
              <a:rPr sz="2000" b="0" dirty="0" err="1"/>
              <a:t>ya</a:t>
            </a:r>
            <a:r>
              <a:rPr sz="2000" b="0" dirty="0"/>
              <a:t> que </a:t>
            </a:r>
            <a:r>
              <a:rPr sz="2000" b="0" dirty="0" err="1"/>
              <a:t>el</a:t>
            </a:r>
            <a:r>
              <a:rPr sz="2000" b="0" dirty="0"/>
              <a:t> </a:t>
            </a:r>
            <a:r>
              <a:rPr sz="2000" b="0" dirty="0" err="1"/>
              <a:t>sordo</a:t>
            </a:r>
            <a:r>
              <a:rPr sz="2000" b="0" dirty="0"/>
              <a:t> para no </a:t>
            </a:r>
            <a:r>
              <a:rPr sz="2000" b="0" dirty="0" err="1"/>
              <a:t>sentirse</a:t>
            </a:r>
            <a:r>
              <a:rPr sz="2000" b="0" dirty="0"/>
              <a:t> </a:t>
            </a:r>
            <a:r>
              <a:rPr sz="2000" b="0" dirty="0" err="1"/>
              <a:t>rechazado</a:t>
            </a:r>
            <a:r>
              <a:rPr sz="2000" b="0" dirty="0"/>
              <a:t>, </a:t>
            </a:r>
            <a:r>
              <a:rPr sz="2000" b="0" dirty="0" err="1"/>
              <a:t>burlado</a:t>
            </a:r>
            <a:r>
              <a:rPr sz="2000" b="0" dirty="0"/>
              <a:t> o </a:t>
            </a:r>
            <a:r>
              <a:rPr sz="2000" b="0" dirty="0" err="1"/>
              <a:t>menos</a:t>
            </a:r>
            <a:r>
              <a:rPr sz="2000" b="0" dirty="0"/>
              <a:t> </a:t>
            </a:r>
            <a:r>
              <a:rPr sz="2000" b="0" dirty="0" err="1"/>
              <a:t>inteligente</a:t>
            </a:r>
            <a:r>
              <a:rPr sz="2000" b="0" dirty="0"/>
              <a:t> </a:t>
            </a:r>
            <a:r>
              <a:rPr sz="2000" b="0" dirty="0" err="1"/>
              <a:t>tiende</a:t>
            </a:r>
            <a:r>
              <a:rPr sz="2000" b="0" dirty="0"/>
              <a:t> a </a:t>
            </a:r>
            <a:r>
              <a:rPr sz="2000" b="0" dirty="0" err="1"/>
              <a:t>contestar</a:t>
            </a:r>
            <a:r>
              <a:rPr sz="2000" b="0" dirty="0"/>
              <a:t> </a:t>
            </a:r>
            <a:r>
              <a:rPr sz="2000" b="0" dirty="0" err="1"/>
              <a:t>en</a:t>
            </a:r>
            <a:r>
              <a:rPr sz="2000" b="0" dirty="0"/>
              <a:t> la </a:t>
            </a:r>
            <a:r>
              <a:rPr sz="2000" b="0" dirty="0" err="1"/>
              <a:t>afirmativa</a:t>
            </a:r>
            <a:r>
              <a:rPr sz="2000" b="0" dirty="0"/>
              <a:t> que </a:t>
            </a:r>
            <a:r>
              <a:rPr sz="2000" b="0" dirty="0" err="1"/>
              <a:t>sí</a:t>
            </a:r>
            <a:r>
              <a:rPr sz="2000" b="0" dirty="0"/>
              <a:t> </a:t>
            </a:r>
            <a:r>
              <a:rPr sz="2000" b="0" dirty="0" err="1"/>
              <a:t>entendió</a:t>
            </a:r>
            <a:r>
              <a:rPr sz="2000" b="0" dirty="0"/>
              <a:t> </a:t>
            </a:r>
            <a:r>
              <a:rPr sz="2000" b="0" dirty="0" err="1"/>
              <a:t>cuando</a:t>
            </a:r>
            <a:r>
              <a:rPr sz="2000" b="0" dirty="0"/>
              <a:t> la </a:t>
            </a:r>
            <a:r>
              <a:rPr sz="2000" b="0" dirty="0" err="1"/>
              <a:t>realidad</a:t>
            </a:r>
            <a:r>
              <a:rPr sz="2000" b="0" dirty="0"/>
              <a:t> es que no </a:t>
            </a:r>
            <a:r>
              <a:rPr sz="2000" b="0" dirty="0" err="1"/>
              <a:t>entendió</a:t>
            </a:r>
            <a:r>
              <a:rPr sz="2000" b="0" dirty="0"/>
              <a:t> nada.  </a:t>
            </a:r>
            <a:r>
              <a:rPr sz="2000" b="0" dirty="0" err="1"/>
              <a:t>Esto</a:t>
            </a:r>
            <a:r>
              <a:rPr sz="2000" b="0" dirty="0"/>
              <a:t> </a:t>
            </a:r>
            <a:r>
              <a:rPr sz="2000" b="0" dirty="0" err="1"/>
              <a:t>pasa</a:t>
            </a:r>
            <a:r>
              <a:rPr sz="2000" b="0" dirty="0"/>
              <a:t> </a:t>
            </a:r>
            <a:r>
              <a:rPr sz="2000" b="0" dirty="0" err="1"/>
              <a:t>muy</a:t>
            </a:r>
            <a:r>
              <a:rPr sz="2000" b="0" dirty="0"/>
              <a:t> </a:t>
            </a:r>
            <a:r>
              <a:rPr sz="2000" b="0" dirty="0" err="1"/>
              <a:t>frecuentemente</a:t>
            </a:r>
            <a:r>
              <a:rPr sz="2000" b="0" dirty="0"/>
              <a:t> </a:t>
            </a:r>
            <a:r>
              <a:rPr sz="2000" b="0" dirty="0" err="1"/>
              <a:t>en</a:t>
            </a:r>
            <a:r>
              <a:rPr sz="2000" b="0" dirty="0"/>
              <a:t> la </a:t>
            </a:r>
            <a:r>
              <a:rPr sz="2000" b="0" dirty="0" err="1"/>
              <a:t>comunidad</a:t>
            </a:r>
            <a:r>
              <a:rPr sz="2000" b="0" dirty="0"/>
              <a:t> </a:t>
            </a:r>
            <a:r>
              <a:rPr sz="2000" b="0" dirty="0" err="1"/>
              <a:t>sorda</a:t>
            </a:r>
            <a:r>
              <a:rPr sz="2000" b="0" dirty="0"/>
              <a:t>, </a:t>
            </a:r>
            <a:r>
              <a:rPr sz="2000" b="0" dirty="0" err="1"/>
              <a:t>ya</a:t>
            </a:r>
            <a:r>
              <a:rPr sz="2000" b="0" dirty="0"/>
              <a:t> que </a:t>
            </a:r>
            <a:r>
              <a:rPr sz="2000" b="0" dirty="0" err="1"/>
              <a:t>por</a:t>
            </a:r>
            <a:r>
              <a:rPr sz="2000" b="0" dirty="0"/>
              <a:t> lo general </a:t>
            </a:r>
            <a:r>
              <a:rPr sz="2000" b="0" dirty="0" err="1"/>
              <a:t>sufren</a:t>
            </a:r>
            <a:r>
              <a:rPr sz="2000" b="0" dirty="0"/>
              <a:t> de </a:t>
            </a:r>
            <a:r>
              <a:rPr sz="2000" b="0" dirty="0" err="1"/>
              <a:t>audismo</a:t>
            </a:r>
            <a:r>
              <a:rPr sz="2000" b="0" dirty="0"/>
              <a:t>.</a:t>
            </a:r>
            <a:endParaRPr sz="2000" dirty="0"/>
          </a:p>
          <a:p>
            <a:pPr algn="just">
              <a:defRPr sz="2000">
                <a:solidFill>
                  <a:srgbClr val="FFFFFF"/>
                </a:solidFill>
              </a:defRPr>
            </a:pPr>
            <a:r>
              <a:rPr dirty="0"/>
              <a:t> </a:t>
            </a:r>
          </a:p>
          <a:p>
            <a:pPr algn="just">
              <a:defRPr sz="2000">
                <a:solidFill>
                  <a:srgbClr val="FFFFFF"/>
                </a:solidFill>
              </a:defRPr>
            </a:pPr>
            <a:r>
              <a:rPr dirty="0"/>
              <a:t>	El </a:t>
            </a:r>
            <a:r>
              <a:rPr lang="en-US" dirty="0" err="1"/>
              <a:t>funcionario</a:t>
            </a:r>
            <a:r>
              <a:rPr lang="en-US" dirty="0"/>
              <a:t> </a:t>
            </a:r>
            <a:r>
              <a:rPr lang="en-US" dirty="0" err="1"/>
              <a:t>público</a:t>
            </a:r>
            <a:r>
              <a:rPr lang="en-US" dirty="0"/>
              <a:t> </a:t>
            </a:r>
            <a:r>
              <a:rPr dirty="0" err="1"/>
              <a:t>debe</a:t>
            </a:r>
            <a:r>
              <a:rPr dirty="0"/>
              <a:t> </a:t>
            </a:r>
            <a:r>
              <a:rPr dirty="0" err="1"/>
              <a:t>asegurarse</a:t>
            </a:r>
            <a:r>
              <a:rPr dirty="0"/>
              <a:t> que </a:t>
            </a:r>
            <a:r>
              <a:rPr lang="en-US" dirty="0"/>
              <a:t>la persona </a:t>
            </a:r>
            <a:r>
              <a:rPr lang="en-US" dirty="0" err="1"/>
              <a:t>sorda</a:t>
            </a:r>
            <a:r>
              <a:rPr dirty="0"/>
              <a:t> </a:t>
            </a:r>
            <a:r>
              <a:rPr dirty="0" err="1"/>
              <a:t>comprendió</a:t>
            </a:r>
            <a:r>
              <a:rPr dirty="0"/>
              <a:t> lo que se le </a:t>
            </a:r>
            <a:r>
              <a:rPr dirty="0" err="1"/>
              <a:t>explica</a:t>
            </a:r>
            <a:r>
              <a:rPr dirty="0"/>
              <a:t>.  Para </a:t>
            </a:r>
            <a:r>
              <a:rPr dirty="0" err="1"/>
              <a:t>evitar</a:t>
            </a:r>
            <a:r>
              <a:rPr dirty="0"/>
              <a:t> </a:t>
            </a:r>
            <a:r>
              <a:rPr dirty="0" err="1"/>
              <a:t>el</a:t>
            </a:r>
            <a:r>
              <a:rPr dirty="0"/>
              <a:t> </a:t>
            </a:r>
            <a:r>
              <a:rPr dirty="0" err="1"/>
              <a:t>síndrome</a:t>
            </a:r>
            <a:r>
              <a:rPr dirty="0"/>
              <a:t> del </a:t>
            </a:r>
            <a:r>
              <a:rPr dirty="0" err="1"/>
              <a:t>sí</a:t>
            </a:r>
            <a:r>
              <a:rPr dirty="0"/>
              <a:t>, hay que </a:t>
            </a:r>
            <a:r>
              <a:rPr dirty="0" err="1"/>
              <a:t>hacer</a:t>
            </a:r>
            <a:r>
              <a:rPr dirty="0"/>
              <a:t> </a:t>
            </a:r>
            <a:r>
              <a:rPr dirty="0" err="1"/>
              <a:t>una</a:t>
            </a:r>
            <a:r>
              <a:rPr dirty="0"/>
              <a:t> </a:t>
            </a:r>
            <a:r>
              <a:rPr dirty="0" err="1"/>
              <a:t>dinámica</a:t>
            </a:r>
            <a:r>
              <a:rPr dirty="0"/>
              <a:t> especial </a:t>
            </a:r>
            <a:r>
              <a:rPr dirty="0" err="1"/>
              <a:t>en</a:t>
            </a:r>
            <a:r>
              <a:rPr dirty="0"/>
              <a:t> la </a:t>
            </a:r>
            <a:r>
              <a:rPr dirty="0" err="1"/>
              <a:t>comunicación</a:t>
            </a:r>
            <a:r>
              <a:rPr dirty="0"/>
              <a:t>, </a:t>
            </a:r>
            <a:r>
              <a:rPr dirty="0" err="1"/>
              <a:t>en</a:t>
            </a:r>
            <a:r>
              <a:rPr dirty="0"/>
              <a:t> </a:t>
            </a:r>
            <a:r>
              <a:rPr dirty="0" err="1"/>
              <a:t>donde</a:t>
            </a:r>
            <a:r>
              <a:rPr dirty="0"/>
              <a:t> se le </a:t>
            </a:r>
            <a:r>
              <a:rPr dirty="0" err="1"/>
              <a:t>pregunta</a:t>
            </a:r>
            <a:r>
              <a:rPr dirty="0"/>
              <a:t> a</a:t>
            </a:r>
            <a:r>
              <a:rPr lang="en-US" dirty="0"/>
              <a:t> </a:t>
            </a:r>
            <a:r>
              <a:rPr dirty="0"/>
              <a:t>l</a:t>
            </a:r>
            <a:r>
              <a:rPr lang="en-US" dirty="0"/>
              <a:t>a</a:t>
            </a:r>
            <a:r>
              <a:rPr dirty="0"/>
              <a:t> </a:t>
            </a:r>
            <a:r>
              <a:rPr lang="en-US" dirty="0"/>
              <a:t>persona </a:t>
            </a:r>
            <a:r>
              <a:rPr lang="en-US" dirty="0" err="1"/>
              <a:t>sorda</a:t>
            </a:r>
            <a:r>
              <a:rPr dirty="0"/>
              <a:t>, </a:t>
            </a:r>
            <a:r>
              <a:rPr dirty="0" err="1"/>
              <a:t>qué</a:t>
            </a:r>
            <a:r>
              <a:rPr dirty="0"/>
              <a:t> </a:t>
            </a:r>
            <a:r>
              <a:rPr dirty="0" err="1"/>
              <a:t>fue</a:t>
            </a:r>
            <a:r>
              <a:rPr dirty="0"/>
              <a:t> lo que </a:t>
            </a:r>
            <a:r>
              <a:rPr dirty="0" err="1"/>
              <a:t>entendió</a:t>
            </a:r>
            <a:r>
              <a:rPr dirty="0"/>
              <a:t> y que </a:t>
            </a:r>
            <a:r>
              <a:rPr dirty="0" err="1"/>
              <a:t>el</a:t>
            </a:r>
            <a:r>
              <a:rPr dirty="0"/>
              <a:t> </a:t>
            </a:r>
            <a:r>
              <a:rPr dirty="0" err="1"/>
              <a:t>mismo</a:t>
            </a:r>
            <a:r>
              <a:rPr dirty="0"/>
              <a:t> lo </a:t>
            </a:r>
            <a:r>
              <a:rPr dirty="0" err="1"/>
              <a:t>explique</a:t>
            </a:r>
            <a:r>
              <a:rPr dirty="0"/>
              <a:t>.  De </a:t>
            </a:r>
            <a:r>
              <a:rPr dirty="0" err="1"/>
              <a:t>esa</a:t>
            </a:r>
            <a:r>
              <a:rPr dirty="0"/>
              <a:t> forma se </a:t>
            </a:r>
            <a:r>
              <a:rPr dirty="0" err="1"/>
              <a:t>asegura</a:t>
            </a:r>
            <a:r>
              <a:rPr dirty="0"/>
              <a:t> que la persona </a:t>
            </a:r>
            <a:r>
              <a:rPr dirty="0" err="1"/>
              <a:t>sorda</a:t>
            </a:r>
            <a:r>
              <a:rPr dirty="0"/>
              <a:t> </a:t>
            </a:r>
            <a:r>
              <a:rPr dirty="0" err="1"/>
              <a:t>comprendió</a:t>
            </a:r>
            <a:r>
              <a:rPr dirty="0"/>
              <a:t> </a:t>
            </a:r>
            <a:r>
              <a:rPr lang="en-US" dirty="0"/>
              <a:t>la </a:t>
            </a:r>
            <a:r>
              <a:rPr lang="en-US" dirty="0" err="1"/>
              <a:t>información</a:t>
            </a:r>
            <a:r>
              <a:rPr lang="en-US" dirty="0"/>
              <a:t> </a:t>
            </a:r>
            <a:r>
              <a:rPr lang="en-US" dirty="0" err="1"/>
              <a:t>brindada</a:t>
            </a:r>
            <a:r>
              <a:rPr lang="en-US" dirty="0"/>
              <a:t>.</a:t>
            </a:r>
            <a:r>
              <a:rPr dirty="0"/>
              <a:t> </a:t>
            </a:r>
          </a:p>
        </p:txBody>
      </p:sp>
      <p:pic>
        <p:nvPicPr>
          <p:cNvPr id="2" name="Picture 1">
            <a:extLst>
              <a:ext uri="{FF2B5EF4-FFF2-40B4-BE49-F238E27FC236}">
                <a16:creationId xmlns:a16="http://schemas.microsoft.com/office/drawing/2014/main" id="{230A0E90-B329-2CB8-9141-D5654865CC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Shape 145"/>
          <p:cNvSpPr>
            <a:spLocks noGrp="1"/>
          </p:cNvSpPr>
          <p:nvPr>
            <p:ph type="title"/>
          </p:nvPr>
        </p:nvSpPr>
        <p:spPr>
          <a:xfrm>
            <a:off x="1431224" y="-72481"/>
            <a:ext cx="8236471" cy="1154098"/>
          </a:xfrm>
          <a:prstGeom prst="rect">
            <a:avLst/>
          </a:prstGeom>
        </p:spPr>
        <p:txBody>
          <a:bodyPr>
            <a:normAutofit/>
          </a:bodyPr>
          <a:lstStyle>
            <a:lvl1pPr>
              <a:defRPr sz="3600"/>
            </a:lvl1pPr>
          </a:lstStyle>
          <a:p>
            <a:r>
              <a:rPr sz="3200" dirty="0"/>
              <a:t>¿QUÉ ES </a:t>
            </a:r>
            <a:r>
              <a:rPr lang="en-US" sz="3200" dirty="0"/>
              <a:t>LA</a:t>
            </a:r>
            <a:r>
              <a:rPr sz="3200" dirty="0"/>
              <a:t> LENGUA DE SEÑAS?</a:t>
            </a:r>
          </a:p>
        </p:txBody>
      </p:sp>
      <p:sp>
        <p:nvSpPr>
          <p:cNvPr id="146" name="Shape 146"/>
          <p:cNvSpPr/>
          <p:nvPr/>
        </p:nvSpPr>
        <p:spPr>
          <a:xfrm>
            <a:off x="480999" y="1702542"/>
            <a:ext cx="8236471" cy="3970318"/>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a:solidFill>
                  <a:srgbClr val="FFFFFF"/>
                </a:solidFill>
              </a:defRPr>
            </a:pPr>
            <a:r>
              <a:rPr dirty="0"/>
              <a:t>	</a:t>
            </a:r>
            <a:r>
              <a:rPr lang="en-US" dirty="0"/>
              <a:t>La</a:t>
            </a:r>
            <a:r>
              <a:rPr dirty="0"/>
              <a:t> </a:t>
            </a:r>
            <a:r>
              <a:rPr dirty="0" err="1"/>
              <a:t>Lengua</a:t>
            </a:r>
            <a:r>
              <a:rPr dirty="0"/>
              <a:t> de </a:t>
            </a:r>
            <a:r>
              <a:rPr dirty="0" err="1"/>
              <a:t>Señas</a:t>
            </a:r>
            <a:r>
              <a:rPr dirty="0"/>
              <a:t> no es simple </a:t>
            </a:r>
            <a:r>
              <a:rPr dirty="0" err="1"/>
              <a:t>mímica</a:t>
            </a:r>
            <a:r>
              <a:rPr dirty="0"/>
              <a:t> y </a:t>
            </a:r>
            <a:r>
              <a:rPr dirty="0" err="1"/>
              <a:t>tampoco</a:t>
            </a:r>
            <a:r>
              <a:rPr dirty="0"/>
              <a:t> es </a:t>
            </a:r>
            <a:r>
              <a:rPr dirty="0" err="1"/>
              <a:t>una</a:t>
            </a:r>
            <a:r>
              <a:rPr dirty="0"/>
              <a:t> </a:t>
            </a:r>
            <a:r>
              <a:rPr dirty="0" err="1"/>
              <a:t>reproducción</a:t>
            </a:r>
            <a:r>
              <a:rPr dirty="0"/>
              <a:t> visual de </a:t>
            </a:r>
            <a:r>
              <a:rPr dirty="0" err="1"/>
              <a:t>alguna</a:t>
            </a:r>
            <a:r>
              <a:rPr dirty="0"/>
              <a:t> </a:t>
            </a:r>
            <a:r>
              <a:rPr dirty="0" err="1"/>
              <a:t>versión</a:t>
            </a:r>
            <a:r>
              <a:rPr dirty="0"/>
              <a:t> </a:t>
            </a:r>
            <a:r>
              <a:rPr dirty="0" err="1"/>
              <a:t>simplificada</a:t>
            </a:r>
            <a:r>
              <a:rPr dirty="0"/>
              <a:t> de </a:t>
            </a:r>
            <a:r>
              <a:rPr dirty="0" err="1"/>
              <a:t>lengua</a:t>
            </a:r>
            <a:r>
              <a:rPr dirty="0"/>
              <a:t> oral.  Es un </a:t>
            </a:r>
            <a:r>
              <a:rPr dirty="0" err="1"/>
              <a:t>idioma</a:t>
            </a:r>
            <a:r>
              <a:rPr dirty="0"/>
              <a:t> </a:t>
            </a:r>
            <a:r>
              <a:rPr dirty="0" err="1"/>
              <a:t>formalmente</a:t>
            </a:r>
            <a:r>
              <a:rPr dirty="0"/>
              <a:t> </a:t>
            </a:r>
            <a:r>
              <a:rPr dirty="0" err="1"/>
              <a:t>reconocido</a:t>
            </a:r>
            <a:r>
              <a:rPr dirty="0"/>
              <a:t>, que </a:t>
            </a:r>
            <a:r>
              <a:rPr dirty="0" err="1"/>
              <a:t>cuenta</a:t>
            </a:r>
            <a:r>
              <a:rPr dirty="0"/>
              <a:t> con </a:t>
            </a:r>
            <a:r>
              <a:rPr dirty="0" err="1"/>
              <a:t>su</a:t>
            </a:r>
            <a:r>
              <a:rPr dirty="0"/>
              <a:t> </a:t>
            </a:r>
            <a:r>
              <a:rPr dirty="0" err="1"/>
              <a:t>propia</a:t>
            </a:r>
            <a:r>
              <a:rPr dirty="0"/>
              <a:t> </a:t>
            </a:r>
            <a:r>
              <a:rPr dirty="0" err="1"/>
              <a:t>estructura</a:t>
            </a:r>
            <a:r>
              <a:rPr dirty="0"/>
              <a:t> </a:t>
            </a:r>
            <a:r>
              <a:rPr dirty="0" err="1"/>
              <a:t>gramatical</a:t>
            </a:r>
            <a:r>
              <a:rPr dirty="0"/>
              <a:t> </a:t>
            </a:r>
            <a:r>
              <a:rPr dirty="0" err="1"/>
              <a:t>rica</a:t>
            </a:r>
            <a:r>
              <a:rPr dirty="0"/>
              <a:t> y </a:t>
            </a:r>
            <a:r>
              <a:rPr dirty="0" err="1"/>
              <a:t>caracterizada</a:t>
            </a:r>
            <a:r>
              <a:rPr dirty="0"/>
              <a:t> </a:t>
            </a:r>
            <a:r>
              <a:rPr dirty="0" err="1"/>
              <a:t>por</a:t>
            </a:r>
            <a:r>
              <a:rPr dirty="0"/>
              <a:t> la </a:t>
            </a:r>
            <a:r>
              <a:rPr dirty="0" err="1"/>
              <a:t>configuración</a:t>
            </a:r>
            <a:r>
              <a:rPr dirty="0"/>
              <a:t> de las manos, de sus </a:t>
            </a:r>
            <a:r>
              <a:rPr dirty="0" err="1"/>
              <a:t>movimientos</a:t>
            </a:r>
            <a:r>
              <a:rPr dirty="0"/>
              <a:t>, de sus </a:t>
            </a:r>
            <a:r>
              <a:rPr dirty="0" err="1"/>
              <a:t>orientaciones</a:t>
            </a:r>
            <a:r>
              <a:rPr dirty="0"/>
              <a:t>, de </a:t>
            </a:r>
            <a:r>
              <a:rPr dirty="0" err="1"/>
              <a:t>su</a:t>
            </a:r>
            <a:r>
              <a:rPr dirty="0"/>
              <a:t> </a:t>
            </a:r>
            <a:r>
              <a:rPr dirty="0" err="1"/>
              <a:t>ubicación</a:t>
            </a:r>
            <a:r>
              <a:rPr dirty="0"/>
              <a:t> </a:t>
            </a:r>
            <a:r>
              <a:rPr dirty="0" err="1"/>
              <a:t>espacial</a:t>
            </a:r>
            <a:r>
              <a:rPr dirty="0"/>
              <a:t> y de </a:t>
            </a:r>
            <a:r>
              <a:rPr dirty="0" err="1"/>
              <a:t>los</a:t>
            </a:r>
            <a:r>
              <a:rPr dirty="0"/>
              <a:t> </a:t>
            </a:r>
            <a:r>
              <a:rPr dirty="0" err="1"/>
              <a:t>elementos</a:t>
            </a:r>
            <a:r>
              <a:rPr dirty="0"/>
              <a:t> no </a:t>
            </a:r>
            <a:r>
              <a:rPr dirty="0" err="1"/>
              <a:t>manuales</a:t>
            </a:r>
            <a:r>
              <a:rPr dirty="0"/>
              <a:t> </a:t>
            </a:r>
            <a:r>
              <a:rPr dirty="0" err="1"/>
              <a:t>como</a:t>
            </a:r>
            <a:r>
              <a:rPr dirty="0"/>
              <a:t> son </a:t>
            </a:r>
            <a:r>
              <a:rPr dirty="0" err="1"/>
              <a:t>los</a:t>
            </a:r>
            <a:r>
              <a:rPr dirty="0"/>
              <a:t> </a:t>
            </a:r>
            <a:r>
              <a:rPr dirty="0" err="1"/>
              <a:t>movimientos</a:t>
            </a:r>
            <a:r>
              <a:rPr dirty="0"/>
              <a:t> </a:t>
            </a:r>
            <a:r>
              <a:rPr dirty="0" err="1"/>
              <a:t>labiales</a:t>
            </a:r>
            <a:r>
              <a:rPr dirty="0"/>
              <a:t>, </a:t>
            </a:r>
            <a:r>
              <a:rPr dirty="0" err="1"/>
              <a:t>faciales</a:t>
            </a:r>
            <a:r>
              <a:rPr dirty="0"/>
              <a:t>, </a:t>
            </a:r>
            <a:r>
              <a:rPr dirty="0" err="1"/>
              <a:t>linguales</a:t>
            </a:r>
            <a:r>
              <a:rPr dirty="0"/>
              <a:t>, etc.</a:t>
            </a:r>
          </a:p>
          <a:p>
            <a:pPr algn="just">
              <a:defRPr>
                <a:solidFill>
                  <a:srgbClr val="FFFFFF"/>
                </a:solidFill>
              </a:defRPr>
            </a:pPr>
            <a:endParaRPr dirty="0"/>
          </a:p>
          <a:p>
            <a:pPr algn="just">
              <a:defRPr>
                <a:solidFill>
                  <a:srgbClr val="FFFFFF"/>
                </a:solidFill>
              </a:defRPr>
            </a:pPr>
            <a:r>
              <a:rPr dirty="0"/>
              <a:t>	Como </a:t>
            </a:r>
            <a:r>
              <a:rPr dirty="0" err="1"/>
              <a:t>cualquier</a:t>
            </a:r>
            <a:r>
              <a:rPr dirty="0"/>
              <a:t> </a:t>
            </a:r>
            <a:r>
              <a:rPr dirty="0" err="1"/>
              <a:t>otra</a:t>
            </a:r>
            <a:r>
              <a:rPr dirty="0"/>
              <a:t> </a:t>
            </a:r>
            <a:r>
              <a:rPr dirty="0" err="1"/>
              <a:t>lengua</a:t>
            </a:r>
            <a:r>
              <a:rPr dirty="0"/>
              <a:t> se </a:t>
            </a:r>
            <a:r>
              <a:rPr dirty="0" err="1"/>
              <a:t>puede</a:t>
            </a:r>
            <a:r>
              <a:rPr dirty="0"/>
              <a:t> usar para </a:t>
            </a:r>
            <a:r>
              <a:rPr dirty="0" err="1"/>
              <a:t>discutir</a:t>
            </a:r>
            <a:r>
              <a:rPr dirty="0"/>
              <a:t> </a:t>
            </a:r>
            <a:r>
              <a:rPr dirty="0" err="1"/>
              <a:t>cualquier</a:t>
            </a:r>
            <a:r>
              <a:rPr dirty="0"/>
              <a:t> </a:t>
            </a:r>
            <a:r>
              <a:rPr dirty="0" err="1"/>
              <a:t>tema</a:t>
            </a:r>
            <a:r>
              <a:rPr dirty="0"/>
              <a:t>, </a:t>
            </a:r>
            <a:r>
              <a:rPr dirty="0" err="1"/>
              <a:t>ya</a:t>
            </a:r>
            <a:r>
              <a:rPr dirty="0"/>
              <a:t> sea </a:t>
            </a:r>
            <a:r>
              <a:rPr dirty="0" err="1"/>
              <a:t>sencillo</a:t>
            </a:r>
            <a:r>
              <a:rPr dirty="0"/>
              <a:t> y </a:t>
            </a:r>
            <a:r>
              <a:rPr dirty="0" err="1"/>
              <a:t>concreto</a:t>
            </a:r>
            <a:r>
              <a:rPr dirty="0"/>
              <a:t> o </a:t>
            </a:r>
            <a:r>
              <a:rPr dirty="0" err="1"/>
              <a:t>denso</a:t>
            </a:r>
            <a:r>
              <a:rPr dirty="0"/>
              <a:t> y </a:t>
            </a:r>
            <a:r>
              <a:rPr dirty="0" err="1"/>
              <a:t>abstracto</a:t>
            </a:r>
            <a:r>
              <a:rPr dirty="0"/>
              <a:t>.</a:t>
            </a:r>
          </a:p>
          <a:p>
            <a:pPr algn="just">
              <a:defRPr>
                <a:solidFill>
                  <a:srgbClr val="FFFFFF"/>
                </a:solidFill>
              </a:defRPr>
            </a:pPr>
            <a:endParaRPr dirty="0"/>
          </a:p>
          <a:p>
            <a:pPr algn="just">
              <a:defRPr>
                <a:solidFill>
                  <a:srgbClr val="FFFFFF"/>
                </a:solidFill>
              </a:defRPr>
            </a:pPr>
            <a:r>
              <a:rPr dirty="0"/>
              <a:t>	</a:t>
            </a:r>
            <a:r>
              <a:rPr lang="en-US" dirty="0"/>
              <a:t>La</a:t>
            </a:r>
            <a:r>
              <a:rPr dirty="0"/>
              <a:t> </a:t>
            </a:r>
            <a:r>
              <a:rPr dirty="0" err="1"/>
              <a:t>Lengua</a:t>
            </a:r>
            <a:r>
              <a:rPr dirty="0"/>
              <a:t> de </a:t>
            </a:r>
            <a:r>
              <a:rPr dirty="0" err="1"/>
              <a:t>Señas</a:t>
            </a:r>
            <a:r>
              <a:rPr dirty="0"/>
              <a:t> es un </a:t>
            </a:r>
            <a:r>
              <a:rPr lang="en-US" dirty="0" err="1"/>
              <a:t>idioma</a:t>
            </a:r>
            <a:r>
              <a:rPr lang="en-US" dirty="0"/>
              <a:t> </a:t>
            </a:r>
            <a:r>
              <a:rPr lang="en-US" dirty="0" err="1"/>
              <a:t>nutrido</a:t>
            </a:r>
            <a:r>
              <a:rPr dirty="0"/>
              <a:t> de </a:t>
            </a:r>
            <a:r>
              <a:rPr dirty="0" err="1"/>
              <a:t>gestos</a:t>
            </a:r>
            <a:r>
              <a:rPr dirty="0"/>
              <a:t> </a:t>
            </a:r>
            <a:r>
              <a:rPr dirty="0" err="1"/>
              <a:t>visuales</a:t>
            </a:r>
            <a:r>
              <a:rPr dirty="0"/>
              <a:t> y </a:t>
            </a:r>
            <a:r>
              <a:rPr dirty="0" err="1"/>
              <a:t>manuales</a:t>
            </a:r>
            <a:r>
              <a:rPr dirty="0"/>
              <a:t>, para </a:t>
            </a:r>
            <a:r>
              <a:rPr dirty="0" err="1"/>
              <a:t>expresar</a:t>
            </a:r>
            <a:r>
              <a:rPr dirty="0"/>
              <a:t> </a:t>
            </a:r>
            <a:r>
              <a:rPr dirty="0" err="1"/>
              <a:t>conceptos</a:t>
            </a:r>
            <a:r>
              <a:rPr dirty="0"/>
              <a:t>.  </a:t>
            </a:r>
            <a:r>
              <a:rPr dirty="0" err="1"/>
              <a:t>Resulta</a:t>
            </a:r>
            <a:r>
              <a:rPr dirty="0"/>
              <a:t> ser la </a:t>
            </a:r>
            <a:r>
              <a:rPr dirty="0" err="1"/>
              <a:t>lengua</a:t>
            </a:r>
            <a:r>
              <a:rPr dirty="0"/>
              <a:t> </a:t>
            </a:r>
            <a:r>
              <a:rPr dirty="0" err="1"/>
              <a:t>materna</a:t>
            </a:r>
            <a:r>
              <a:rPr dirty="0"/>
              <a:t> y principal medio de </a:t>
            </a:r>
            <a:r>
              <a:rPr dirty="0" err="1"/>
              <a:t>comunicación</a:t>
            </a:r>
            <a:r>
              <a:rPr dirty="0"/>
              <a:t> de </a:t>
            </a:r>
            <a:r>
              <a:rPr dirty="0" err="1"/>
              <a:t>una</a:t>
            </a:r>
            <a:r>
              <a:rPr dirty="0"/>
              <a:t> persona </a:t>
            </a:r>
            <a:r>
              <a:rPr dirty="0" err="1"/>
              <a:t>sorda</a:t>
            </a:r>
            <a:r>
              <a:rPr dirty="0"/>
              <a:t>.  Sin embargo, no </a:t>
            </a:r>
            <a:r>
              <a:rPr dirty="0" err="1"/>
              <a:t>todos</a:t>
            </a:r>
            <a:r>
              <a:rPr dirty="0"/>
              <a:t> </a:t>
            </a:r>
            <a:r>
              <a:rPr dirty="0" err="1"/>
              <a:t>los</a:t>
            </a:r>
            <a:r>
              <a:rPr dirty="0"/>
              <a:t> </a:t>
            </a:r>
            <a:r>
              <a:rPr dirty="0" err="1"/>
              <a:t>sordos</a:t>
            </a:r>
            <a:r>
              <a:rPr dirty="0"/>
              <a:t> </a:t>
            </a:r>
            <a:r>
              <a:rPr dirty="0" err="1"/>
              <a:t>saben</a:t>
            </a:r>
            <a:r>
              <a:rPr dirty="0"/>
              <a:t> </a:t>
            </a:r>
            <a:r>
              <a:rPr dirty="0" err="1"/>
              <a:t>Lengua</a:t>
            </a:r>
            <a:r>
              <a:rPr dirty="0"/>
              <a:t> de </a:t>
            </a:r>
            <a:r>
              <a:rPr dirty="0" err="1"/>
              <a:t>Señas</a:t>
            </a:r>
            <a:r>
              <a:rPr dirty="0"/>
              <a:t>.</a:t>
            </a:r>
          </a:p>
        </p:txBody>
      </p:sp>
      <p:pic>
        <p:nvPicPr>
          <p:cNvPr id="2" name="Picture 1">
            <a:extLst>
              <a:ext uri="{FF2B5EF4-FFF2-40B4-BE49-F238E27FC236}">
                <a16:creationId xmlns:a16="http://schemas.microsoft.com/office/drawing/2014/main" id="{B492BAE6-4A64-C181-4DD9-C02E972BA6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Shape 148"/>
          <p:cNvSpPr>
            <a:spLocks noGrp="1"/>
          </p:cNvSpPr>
          <p:nvPr>
            <p:ph type="title"/>
          </p:nvPr>
        </p:nvSpPr>
        <p:spPr>
          <a:xfrm>
            <a:off x="-123681" y="3232"/>
            <a:ext cx="8236471" cy="1154098"/>
          </a:xfrm>
          <a:prstGeom prst="rect">
            <a:avLst/>
          </a:prstGeom>
        </p:spPr>
        <p:txBody>
          <a:bodyPr/>
          <a:lstStyle>
            <a:lvl1pPr>
              <a:defRPr sz="3600"/>
            </a:lvl1pPr>
          </a:lstStyle>
          <a:p>
            <a:r>
              <a:rPr lang="en-US" dirty="0"/>
              <a:t>                  LA</a:t>
            </a:r>
            <a:r>
              <a:rPr dirty="0"/>
              <a:t> LENGUA DE SEÑAS</a:t>
            </a:r>
          </a:p>
        </p:txBody>
      </p:sp>
      <p:sp>
        <p:nvSpPr>
          <p:cNvPr id="149" name="Shape 149"/>
          <p:cNvSpPr/>
          <p:nvPr/>
        </p:nvSpPr>
        <p:spPr>
          <a:xfrm>
            <a:off x="436757" y="1610737"/>
            <a:ext cx="8236471" cy="3970318"/>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a:solidFill>
                  <a:srgbClr val="FFFFFF"/>
                </a:solidFill>
              </a:defRPr>
            </a:pPr>
            <a:r>
              <a:rPr dirty="0"/>
              <a:t>	</a:t>
            </a:r>
          </a:p>
          <a:p>
            <a:pPr algn="just">
              <a:defRPr>
                <a:solidFill>
                  <a:srgbClr val="FFFFFF"/>
                </a:solidFill>
              </a:defRPr>
            </a:pPr>
            <a:r>
              <a:rPr dirty="0"/>
              <a:t>	</a:t>
            </a:r>
            <a:r>
              <a:rPr dirty="0" err="1"/>
              <a:t>Resulta</a:t>
            </a:r>
            <a:r>
              <a:rPr dirty="0"/>
              <a:t> </a:t>
            </a:r>
            <a:r>
              <a:rPr dirty="0" err="1"/>
              <a:t>importante</a:t>
            </a:r>
            <a:r>
              <a:rPr dirty="0"/>
              <a:t> </a:t>
            </a:r>
            <a:r>
              <a:rPr dirty="0" err="1"/>
              <a:t>reseñar</a:t>
            </a:r>
            <a:r>
              <a:rPr dirty="0"/>
              <a:t>, que </a:t>
            </a:r>
            <a:r>
              <a:rPr lang="en-US" dirty="0"/>
              <a:t>la</a:t>
            </a:r>
            <a:r>
              <a:rPr dirty="0"/>
              <a:t> </a:t>
            </a:r>
            <a:r>
              <a:rPr dirty="0" err="1"/>
              <a:t>Lengua</a:t>
            </a:r>
            <a:r>
              <a:rPr dirty="0"/>
              <a:t> de </a:t>
            </a:r>
            <a:r>
              <a:rPr dirty="0" err="1"/>
              <a:t>Señas</a:t>
            </a:r>
            <a:r>
              <a:rPr dirty="0"/>
              <a:t> no es universal.  </a:t>
            </a:r>
            <a:r>
              <a:rPr dirty="0" err="1"/>
              <a:t>Existen</a:t>
            </a:r>
            <a:r>
              <a:rPr dirty="0"/>
              <a:t> </a:t>
            </a:r>
            <a:r>
              <a:rPr dirty="0" err="1"/>
              <a:t>diferentes</a:t>
            </a:r>
            <a:r>
              <a:rPr dirty="0"/>
              <a:t> </a:t>
            </a:r>
            <a:r>
              <a:rPr dirty="0" err="1"/>
              <a:t>Lenguas</a:t>
            </a:r>
            <a:r>
              <a:rPr dirty="0"/>
              <a:t> de </a:t>
            </a:r>
            <a:r>
              <a:rPr dirty="0" err="1"/>
              <a:t>Señas</a:t>
            </a:r>
            <a:r>
              <a:rPr dirty="0"/>
              <a:t> </a:t>
            </a:r>
            <a:r>
              <a:rPr dirty="0" err="1"/>
              <a:t>en</a:t>
            </a:r>
            <a:r>
              <a:rPr dirty="0"/>
              <a:t> </a:t>
            </a:r>
            <a:r>
              <a:rPr dirty="0" err="1"/>
              <a:t>unos</a:t>
            </a:r>
            <a:r>
              <a:rPr dirty="0"/>
              <a:t> </a:t>
            </a:r>
            <a:r>
              <a:rPr dirty="0" err="1"/>
              <a:t>países</a:t>
            </a:r>
            <a:r>
              <a:rPr dirty="0"/>
              <a:t> y </a:t>
            </a:r>
            <a:r>
              <a:rPr dirty="0" err="1"/>
              <a:t>en</a:t>
            </a:r>
            <a:r>
              <a:rPr dirty="0"/>
              <a:t> </a:t>
            </a:r>
            <a:r>
              <a:rPr dirty="0" err="1"/>
              <a:t>otros</a:t>
            </a:r>
            <a:r>
              <a:rPr dirty="0"/>
              <a:t>, </a:t>
            </a:r>
            <a:r>
              <a:rPr dirty="0" err="1"/>
              <a:t>ya</a:t>
            </a:r>
            <a:r>
              <a:rPr dirty="0"/>
              <a:t> que </a:t>
            </a:r>
            <a:r>
              <a:rPr dirty="0" err="1"/>
              <a:t>este</a:t>
            </a:r>
            <a:r>
              <a:rPr dirty="0"/>
              <a:t> </a:t>
            </a:r>
            <a:r>
              <a:rPr dirty="0" err="1"/>
              <a:t>lenguaje</a:t>
            </a:r>
            <a:r>
              <a:rPr dirty="0"/>
              <a:t> </a:t>
            </a:r>
            <a:r>
              <a:rPr dirty="0" err="1"/>
              <a:t>guarda</a:t>
            </a:r>
            <a:r>
              <a:rPr dirty="0"/>
              <a:t> </a:t>
            </a:r>
            <a:r>
              <a:rPr dirty="0" err="1"/>
              <a:t>estrecha</a:t>
            </a:r>
            <a:r>
              <a:rPr dirty="0"/>
              <a:t> </a:t>
            </a:r>
            <a:r>
              <a:rPr dirty="0" err="1"/>
              <a:t>relación</a:t>
            </a:r>
            <a:r>
              <a:rPr dirty="0"/>
              <a:t> con las </a:t>
            </a:r>
            <a:r>
              <a:rPr dirty="0" err="1"/>
              <a:t>culturas</a:t>
            </a:r>
            <a:r>
              <a:rPr dirty="0"/>
              <a:t> y las </a:t>
            </a:r>
            <a:r>
              <a:rPr dirty="0" err="1"/>
              <a:t>costumbres</a:t>
            </a:r>
            <a:r>
              <a:rPr dirty="0"/>
              <a:t>.  </a:t>
            </a:r>
            <a:r>
              <a:rPr dirty="0" err="1"/>
              <a:t>Incluso</a:t>
            </a:r>
            <a:r>
              <a:rPr dirty="0"/>
              <a:t> </a:t>
            </a:r>
            <a:r>
              <a:rPr dirty="0" err="1"/>
              <a:t>dentro</a:t>
            </a:r>
            <a:r>
              <a:rPr dirty="0"/>
              <a:t> de un </a:t>
            </a:r>
            <a:r>
              <a:rPr dirty="0" err="1"/>
              <a:t>mismo</a:t>
            </a:r>
            <a:r>
              <a:rPr dirty="0"/>
              <a:t> </a:t>
            </a:r>
            <a:r>
              <a:rPr dirty="0" err="1"/>
              <a:t>país</a:t>
            </a:r>
            <a:r>
              <a:rPr dirty="0"/>
              <a:t> </a:t>
            </a:r>
            <a:r>
              <a:rPr dirty="0" err="1"/>
              <a:t>puede</a:t>
            </a:r>
            <a:r>
              <a:rPr dirty="0"/>
              <a:t> </a:t>
            </a:r>
            <a:r>
              <a:rPr dirty="0" err="1"/>
              <a:t>haber</a:t>
            </a:r>
            <a:r>
              <a:rPr dirty="0"/>
              <a:t> </a:t>
            </a:r>
            <a:r>
              <a:rPr dirty="0" err="1"/>
              <a:t>variedad</a:t>
            </a:r>
            <a:r>
              <a:rPr dirty="0"/>
              <a:t> dialectal.</a:t>
            </a:r>
          </a:p>
          <a:p>
            <a:pPr algn="just">
              <a:defRPr>
                <a:solidFill>
                  <a:srgbClr val="FFFFFF"/>
                </a:solidFill>
              </a:defRPr>
            </a:pPr>
            <a:endParaRPr dirty="0"/>
          </a:p>
          <a:p>
            <a:pPr algn="just">
              <a:defRPr>
                <a:solidFill>
                  <a:srgbClr val="FFFFFF"/>
                </a:solidFill>
              </a:defRPr>
            </a:pPr>
            <a:r>
              <a:rPr dirty="0"/>
              <a:t>	</a:t>
            </a:r>
            <a:r>
              <a:rPr dirty="0" err="1"/>
              <a:t>En</a:t>
            </a:r>
            <a:r>
              <a:rPr dirty="0"/>
              <a:t> Puerto Rico, </a:t>
            </a:r>
            <a:r>
              <a:rPr dirty="0" err="1"/>
              <a:t>el</a:t>
            </a:r>
            <a:r>
              <a:rPr dirty="0"/>
              <a:t> Estado Libre </a:t>
            </a:r>
            <a:r>
              <a:rPr dirty="0" err="1"/>
              <a:t>Asociado</a:t>
            </a:r>
            <a:r>
              <a:rPr dirty="0"/>
              <a:t>, no ha </a:t>
            </a:r>
            <a:r>
              <a:rPr dirty="0" err="1"/>
              <a:t>regulado</a:t>
            </a:r>
            <a:r>
              <a:rPr dirty="0"/>
              <a:t>, </a:t>
            </a:r>
            <a:r>
              <a:rPr dirty="0" err="1"/>
              <a:t>ni</a:t>
            </a:r>
            <a:r>
              <a:rPr dirty="0"/>
              <a:t> </a:t>
            </a:r>
            <a:r>
              <a:rPr dirty="0" err="1"/>
              <a:t>reglamentado</a:t>
            </a:r>
            <a:r>
              <a:rPr dirty="0"/>
              <a:t>, </a:t>
            </a:r>
            <a:r>
              <a:rPr lang="en-US" dirty="0"/>
              <a:t>la</a:t>
            </a:r>
            <a:r>
              <a:rPr dirty="0"/>
              <a:t> </a:t>
            </a:r>
            <a:r>
              <a:rPr dirty="0" err="1"/>
              <a:t>Lengua</a:t>
            </a:r>
            <a:r>
              <a:rPr dirty="0"/>
              <a:t> de </a:t>
            </a:r>
            <a:r>
              <a:rPr dirty="0" err="1"/>
              <a:t>Señas</a:t>
            </a:r>
            <a:r>
              <a:rPr dirty="0"/>
              <a:t>.  No </a:t>
            </a:r>
            <a:r>
              <a:rPr dirty="0" err="1"/>
              <a:t>existe</a:t>
            </a:r>
            <a:r>
              <a:rPr dirty="0"/>
              <a:t> </a:t>
            </a:r>
            <a:r>
              <a:rPr dirty="0" err="1"/>
              <a:t>una</a:t>
            </a:r>
            <a:r>
              <a:rPr dirty="0"/>
              <a:t> Junta </a:t>
            </a:r>
            <a:r>
              <a:rPr dirty="0" err="1"/>
              <a:t>Reglamentadora</a:t>
            </a:r>
            <a:r>
              <a:rPr dirty="0"/>
              <a:t> al </a:t>
            </a:r>
            <a:r>
              <a:rPr dirty="0" err="1"/>
              <a:t>respecto</a:t>
            </a:r>
            <a:r>
              <a:rPr dirty="0"/>
              <a:t>.</a:t>
            </a:r>
          </a:p>
          <a:p>
            <a:pPr algn="just">
              <a:defRPr>
                <a:solidFill>
                  <a:srgbClr val="FFFFFF"/>
                </a:solidFill>
              </a:defRPr>
            </a:pPr>
            <a:endParaRPr dirty="0"/>
          </a:p>
          <a:p>
            <a:pPr algn="just">
              <a:defRPr>
                <a:solidFill>
                  <a:srgbClr val="FFFFFF"/>
                </a:solidFill>
              </a:defRPr>
            </a:pPr>
            <a:r>
              <a:rPr dirty="0"/>
              <a:t>	</a:t>
            </a:r>
            <a:r>
              <a:rPr lang="en-US" dirty="0"/>
              <a:t>La</a:t>
            </a:r>
            <a:r>
              <a:rPr dirty="0"/>
              <a:t> </a:t>
            </a:r>
            <a:r>
              <a:rPr dirty="0" err="1"/>
              <a:t>Lengua</a:t>
            </a:r>
            <a:r>
              <a:rPr dirty="0"/>
              <a:t> de </a:t>
            </a:r>
            <a:r>
              <a:rPr dirty="0" err="1"/>
              <a:t>Señas</a:t>
            </a:r>
            <a:r>
              <a:rPr dirty="0"/>
              <a:t> formal que se </a:t>
            </a:r>
            <a:r>
              <a:rPr dirty="0" err="1"/>
              <a:t>utiliza</a:t>
            </a:r>
            <a:r>
              <a:rPr dirty="0"/>
              <a:t> </a:t>
            </a:r>
            <a:r>
              <a:rPr dirty="0" err="1"/>
              <a:t>en</a:t>
            </a:r>
            <a:r>
              <a:rPr dirty="0"/>
              <a:t> Puerto Rico </a:t>
            </a:r>
            <a:r>
              <a:rPr lang="en-US" dirty="0" err="1"/>
              <a:t>tiene</a:t>
            </a:r>
            <a:r>
              <a:rPr lang="en-US" dirty="0"/>
              <a:t> </a:t>
            </a:r>
            <a:r>
              <a:rPr lang="en-US" dirty="0" err="1"/>
              <a:t>su</a:t>
            </a:r>
            <a:r>
              <a:rPr lang="en-US" dirty="0"/>
              <a:t> base </a:t>
            </a:r>
            <a:r>
              <a:rPr lang="en-US" dirty="0" err="1"/>
              <a:t>en</a:t>
            </a:r>
            <a:r>
              <a:rPr dirty="0"/>
              <a:t> </a:t>
            </a:r>
            <a:r>
              <a:rPr dirty="0" err="1"/>
              <a:t>el</a:t>
            </a:r>
            <a:r>
              <a:rPr dirty="0"/>
              <a:t> American Sign Language (ASL), </a:t>
            </a:r>
            <a:r>
              <a:rPr dirty="0" err="1"/>
              <a:t>proveniente</a:t>
            </a:r>
            <a:r>
              <a:rPr dirty="0"/>
              <a:t> de </a:t>
            </a:r>
            <a:r>
              <a:rPr dirty="0" err="1"/>
              <a:t>los</a:t>
            </a:r>
            <a:r>
              <a:rPr dirty="0"/>
              <a:t> </a:t>
            </a:r>
            <a:r>
              <a:rPr dirty="0" err="1"/>
              <a:t>Estados</a:t>
            </a:r>
            <a:r>
              <a:rPr dirty="0"/>
              <a:t> Unidos.  Sin embargo </a:t>
            </a:r>
            <a:r>
              <a:rPr dirty="0" err="1"/>
              <a:t>el</a:t>
            </a:r>
            <a:r>
              <a:rPr dirty="0"/>
              <a:t> ASL ha </a:t>
            </a:r>
            <a:r>
              <a:rPr dirty="0" err="1"/>
              <a:t>sufrido</a:t>
            </a:r>
            <a:r>
              <a:rPr dirty="0"/>
              <a:t> </a:t>
            </a:r>
            <a:r>
              <a:rPr dirty="0" err="1"/>
              <a:t>variaciones</a:t>
            </a:r>
            <a:r>
              <a:rPr dirty="0"/>
              <a:t> y </a:t>
            </a:r>
            <a:r>
              <a:rPr dirty="0" err="1"/>
              <a:t>existe</a:t>
            </a:r>
            <a:r>
              <a:rPr dirty="0"/>
              <a:t> </a:t>
            </a:r>
            <a:r>
              <a:rPr lang="en-US" dirty="0" err="1"/>
              <a:t>el</a:t>
            </a:r>
            <a:r>
              <a:rPr dirty="0"/>
              <a:t> Puerto Rico Sign Language (PRSL) que no </a:t>
            </a:r>
            <a:r>
              <a:rPr dirty="0" err="1"/>
              <a:t>está</a:t>
            </a:r>
            <a:r>
              <a:rPr dirty="0"/>
              <a:t> </a:t>
            </a:r>
            <a:r>
              <a:rPr dirty="0" err="1"/>
              <a:t>regulado</a:t>
            </a:r>
            <a:r>
              <a:rPr dirty="0"/>
              <a:t>. </a:t>
            </a:r>
          </a:p>
        </p:txBody>
      </p:sp>
      <p:sp>
        <p:nvSpPr>
          <p:cNvPr id="150" name="Shape 150"/>
          <p:cNvSpPr/>
          <p:nvPr/>
        </p:nvSpPr>
        <p:spPr>
          <a:xfrm>
            <a:off x="379123" y="6350062"/>
            <a:ext cx="1127896" cy="35066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a:solidFill>
                  <a:srgbClr val="FFFFFF"/>
                </a:solidFill>
              </a:defRPr>
            </a:lvl1pPr>
          </a:lstStyle>
          <a:p>
            <a:r>
              <a:t>Cont…</a:t>
            </a:r>
          </a:p>
        </p:txBody>
      </p:sp>
      <p:pic>
        <p:nvPicPr>
          <p:cNvPr id="2" name="Picture 1">
            <a:extLst>
              <a:ext uri="{FF2B5EF4-FFF2-40B4-BE49-F238E27FC236}">
                <a16:creationId xmlns:a16="http://schemas.microsoft.com/office/drawing/2014/main" id="{0D8BDAD5-7198-8538-91EF-5C48630771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Shape 152"/>
          <p:cNvSpPr>
            <a:spLocks noGrp="1"/>
          </p:cNvSpPr>
          <p:nvPr>
            <p:ph type="title"/>
          </p:nvPr>
        </p:nvSpPr>
        <p:spPr>
          <a:xfrm>
            <a:off x="2471435" y="-239010"/>
            <a:ext cx="7315201" cy="1154097"/>
          </a:xfrm>
          <a:prstGeom prst="rect">
            <a:avLst/>
          </a:prstGeom>
        </p:spPr>
        <p:txBody>
          <a:bodyPr/>
          <a:lstStyle/>
          <a:p>
            <a:r>
              <a:rPr dirty="0"/>
              <a:t>DACTILOLOGÍA</a:t>
            </a:r>
          </a:p>
        </p:txBody>
      </p:sp>
      <p:sp>
        <p:nvSpPr>
          <p:cNvPr id="153" name="Shape 153"/>
          <p:cNvSpPr>
            <a:spLocks noGrp="1"/>
          </p:cNvSpPr>
          <p:nvPr>
            <p:ph type="body" sz="half" idx="1"/>
          </p:nvPr>
        </p:nvSpPr>
        <p:spPr>
          <a:xfrm>
            <a:off x="417038" y="1177606"/>
            <a:ext cx="8170124" cy="2443928"/>
          </a:xfrm>
          <a:prstGeom prst="rect">
            <a:avLst/>
          </a:prstGeom>
        </p:spPr>
        <p:txBody>
          <a:bodyPr/>
          <a:lstStyle>
            <a:lvl1pPr marL="0" indent="45719" algn="just">
              <a:buSzTx/>
              <a:buNone/>
            </a:lvl1pPr>
          </a:lstStyle>
          <a:p>
            <a:r>
              <a:rPr dirty="0"/>
              <a:t>	La </a:t>
            </a:r>
            <a:r>
              <a:rPr dirty="0" err="1"/>
              <a:t>dactilología</a:t>
            </a:r>
            <a:r>
              <a:rPr dirty="0"/>
              <a:t> es la </a:t>
            </a:r>
            <a:r>
              <a:rPr dirty="0" err="1"/>
              <a:t>representación</a:t>
            </a:r>
            <a:r>
              <a:rPr dirty="0"/>
              <a:t> manual de </a:t>
            </a:r>
            <a:r>
              <a:rPr dirty="0" err="1"/>
              <a:t>cada</a:t>
            </a:r>
            <a:r>
              <a:rPr dirty="0"/>
              <a:t> </a:t>
            </a:r>
            <a:r>
              <a:rPr dirty="0" err="1"/>
              <a:t>una</a:t>
            </a:r>
            <a:r>
              <a:rPr dirty="0"/>
              <a:t> de las </a:t>
            </a:r>
            <a:r>
              <a:rPr dirty="0" err="1"/>
              <a:t>letras</a:t>
            </a:r>
            <a:r>
              <a:rPr dirty="0"/>
              <a:t> que </a:t>
            </a:r>
            <a:r>
              <a:rPr dirty="0" err="1"/>
              <a:t>componen</a:t>
            </a:r>
            <a:r>
              <a:rPr dirty="0"/>
              <a:t> </a:t>
            </a:r>
            <a:r>
              <a:rPr dirty="0" err="1"/>
              <a:t>el</a:t>
            </a:r>
            <a:r>
              <a:rPr dirty="0"/>
              <a:t> </a:t>
            </a:r>
            <a:r>
              <a:rPr dirty="0" err="1"/>
              <a:t>alfabeto</a:t>
            </a:r>
            <a:r>
              <a:rPr dirty="0"/>
              <a:t>.  A </a:t>
            </a:r>
            <a:r>
              <a:rPr dirty="0" err="1"/>
              <a:t>través</a:t>
            </a:r>
            <a:r>
              <a:rPr dirty="0"/>
              <a:t> de </a:t>
            </a:r>
            <a:r>
              <a:rPr dirty="0" err="1"/>
              <a:t>ella</a:t>
            </a:r>
            <a:r>
              <a:rPr dirty="0"/>
              <a:t> se </a:t>
            </a:r>
            <a:r>
              <a:rPr dirty="0" err="1"/>
              <a:t>puede</a:t>
            </a:r>
            <a:r>
              <a:rPr dirty="0"/>
              <a:t> </a:t>
            </a:r>
            <a:r>
              <a:rPr dirty="0" err="1"/>
              <a:t>transmitir</a:t>
            </a:r>
            <a:r>
              <a:rPr dirty="0"/>
              <a:t> a la persona </a:t>
            </a:r>
            <a:r>
              <a:rPr dirty="0" err="1"/>
              <a:t>sorda</a:t>
            </a:r>
            <a:r>
              <a:rPr dirty="0"/>
              <a:t> </a:t>
            </a:r>
            <a:r>
              <a:rPr dirty="0" err="1"/>
              <a:t>cualquier</a:t>
            </a:r>
            <a:r>
              <a:rPr dirty="0"/>
              <a:t> palabra que se </a:t>
            </a:r>
            <a:r>
              <a:rPr dirty="0" err="1"/>
              <a:t>desee</a:t>
            </a:r>
            <a:r>
              <a:rPr dirty="0"/>
              <a:t> </a:t>
            </a:r>
            <a:r>
              <a:rPr dirty="0" err="1"/>
              <a:t>comunicar</a:t>
            </a:r>
            <a:r>
              <a:rPr dirty="0"/>
              <a:t>, </a:t>
            </a:r>
            <a:r>
              <a:rPr dirty="0" err="1"/>
              <a:t>por</a:t>
            </a:r>
            <a:r>
              <a:rPr dirty="0"/>
              <a:t> </a:t>
            </a:r>
            <a:r>
              <a:rPr dirty="0" err="1"/>
              <a:t>complicada</a:t>
            </a:r>
            <a:r>
              <a:rPr dirty="0"/>
              <a:t> que </a:t>
            </a:r>
            <a:r>
              <a:rPr dirty="0" err="1"/>
              <a:t>esta</a:t>
            </a:r>
            <a:r>
              <a:rPr dirty="0"/>
              <a:t> sea.  El </a:t>
            </a:r>
            <a:r>
              <a:rPr dirty="0" err="1"/>
              <a:t>deletreo</a:t>
            </a:r>
            <a:r>
              <a:rPr dirty="0"/>
              <a:t> es </a:t>
            </a:r>
            <a:r>
              <a:rPr dirty="0" err="1"/>
              <a:t>una</a:t>
            </a:r>
            <a:r>
              <a:rPr dirty="0"/>
              <a:t> </a:t>
            </a:r>
            <a:r>
              <a:rPr dirty="0" err="1"/>
              <a:t>parte</a:t>
            </a:r>
            <a:r>
              <a:rPr dirty="0"/>
              <a:t> </a:t>
            </a:r>
            <a:r>
              <a:rPr dirty="0" err="1"/>
              <a:t>importante</a:t>
            </a:r>
            <a:r>
              <a:rPr dirty="0"/>
              <a:t> del </a:t>
            </a:r>
            <a:r>
              <a:rPr dirty="0" err="1"/>
              <a:t>sistema</a:t>
            </a:r>
            <a:r>
              <a:rPr dirty="0"/>
              <a:t> de </a:t>
            </a:r>
            <a:r>
              <a:rPr dirty="0" err="1"/>
              <a:t>comunicación</a:t>
            </a:r>
            <a:r>
              <a:rPr dirty="0"/>
              <a:t> de las personas </a:t>
            </a:r>
            <a:r>
              <a:rPr dirty="0" err="1"/>
              <a:t>sordas</a:t>
            </a:r>
            <a:r>
              <a:rPr dirty="0"/>
              <a:t>.  Se </a:t>
            </a:r>
            <a:r>
              <a:rPr dirty="0" err="1"/>
              <a:t>trata</a:t>
            </a:r>
            <a:r>
              <a:rPr dirty="0"/>
              <a:t>, </a:t>
            </a:r>
            <a:r>
              <a:rPr dirty="0" err="1"/>
              <a:t>sencillamente</a:t>
            </a:r>
            <a:r>
              <a:rPr dirty="0"/>
              <a:t>, de la </a:t>
            </a:r>
            <a:r>
              <a:rPr dirty="0" err="1"/>
              <a:t>escritura</a:t>
            </a:r>
            <a:r>
              <a:rPr dirty="0"/>
              <a:t> del </a:t>
            </a:r>
            <a:r>
              <a:rPr dirty="0" err="1"/>
              <a:t>alfabeto</a:t>
            </a:r>
            <a:r>
              <a:rPr dirty="0"/>
              <a:t> castellano </a:t>
            </a:r>
            <a:r>
              <a:rPr dirty="0" err="1"/>
              <a:t>ejecutada</a:t>
            </a:r>
            <a:r>
              <a:rPr dirty="0"/>
              <a:t> </a:t>
            </a:r>
            <a:r>
              <a:rPr dirty="0" err="1"/>
              <a:t>en</a:t>
            </a:r>
            <a:r>
              <a:rPr dirty="0"/>
              <a:t> </a:t>
            </a:r>
            <a:r>
              <a:rPr dirty="0" err="1"/>
              <a:t>el</a:t>
            </a:r>
            <a:r>
              <a:rPr dirty="0"/>
              <a:t> </a:t>
            </a:r>
            <a:r>
              <a:rPr dirty="0" err="1"/>
              <a:t>aire</a:t>
            </a:r>
            <a:r>
              <a:rPr dirty="0"/>
              <a:t> </a:t>
            </a:r>
            <a:r>
              <a:rPr dirty="0" err="1"/>
              <a:t>en</a:t>
            </a:r>
            <a:r>
              <a:rPr dirty="0"/>
              <a:t> </a:t>
            </a:r>
            <a:r>
              <a:rPr dirty="0" err="1"/>
              <a:t>lugar</a:t>
            </a:r>
            <a:r>
              <a:rPr dirty="0"/>
              <a:t> de un </a:t>
            </a:r>
            <a:r>
              <a:rPr dirty="0" err="1"/>
              <a:t>papel</a:t>
            </a:r>
            <a:r>
              <a:rPr dirty="0"/>
              <a:t>.</a:t>
            </a:r>
          </a:p>
        </p:txBody>
      </p:sp>
      <p:sp>
        <p:nvSpPr>
          <p:cNvPr id="154" name="Shape 154"/>
          <p:cNvSpPr/>
          <p:nvPr/>
        </p:nvSpPr>
        <p:spPr>
          <a:xfrm>
            <a:off x="398081" y="3621533"/>
            <a:ext cx="8208038" cy="3187012"/>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pPr indent="45719" algn="just">
              <a:spcBef>
                <a:spcPts val="400"/>
              </a:spcBef>
              <a:defRPr sz="2000">
                <a:solidFill>
                  <a:srgbClr val="FFFFFF"/>
                </a:solidFill>
              </a:defRPr>
            </a:pPr>
            <a:r>
              <a:rPr dirty="0"/>
              <a:t>	El </a:t>
            </a:r>
            <a:r>
              <a:rPr dirty="0" err="1"/>
              <a:t>deletreo</a:t>
            </a:r>
            <a:r>
              <a:rPr dirty="0"/>
              <a:t> manual es </a:t>
            </a:r>
            <a:r>
              <a:rPr dirty="0" err="1"/>
              <a:t>usado</a:t>
            </a:r>
            <a:r>
              <a:rPr dirty="0"/>
              <a:t> </a:t>
            </a:r>
            <a:r>
              <a:rPr dirty="0" err="1"/>
              <a:t>en</a:t>
            </a:r>
            <a:r>
              <a:rPr dirty="0"/>
              <a:t> </a:t>
            </a:r>
            <a:r>
              <a:rPr dirty="0" err="1"/>
              <a:t>combinación</a:t>
            </a:r>
            <a:r>
              <a:rPr dirty="0"/>
              <a:t> con </a:t>
            </a:r>
            <a:r>
              <a:rPr lang="en-US" dirty="0"/>
              <a:t>la</a:t>
            </a:r>
            <a:r>
              <a:rPr dirty="0"/>
              <a:t> </a:t>
            </a:r>
            <a:r>
              <a:rPr dirty="0" err="1"/>
              <a:t>lengua</a:t>
            </a:r>
            <a:r>
              <a:rPr dirty="0"/>
              <a:t> de </a:t>
            </a:r>
            <a:r>
              <a:rPr dirty="0" err="1"/>
              <a:t>señas</a:t>
            </a:r>
            <a:r>
              <a:rPr dirty="0"/>
              <a:t> para </a:t>
            </a:r>
            <a:r>
              <a:rPr dirty="0" err="1"/>
              <a:t>sustantivos</a:t>
            </a:r>
            <a:r>
              <a:rPr dirty="0"/>
              <a:t>, </a:t>
            </a:r>
            <a:r>
              <a:rPr dirty="0" err="1"/>
              <a:t>nombres</a:t>
            </a:r>
            <a:r>
              <a:rPr dirty="0"/>
              <a:t> </a:t>
            </a:r>
            <a:r>
              <a:rPr dirty="0" err="1"/>
              <a:t>propios,direcciones</a:t>
            </a:r>
            <a:r>
              <a:rPr dirty="0"/>
              <a:t> y palabras para las </a:t>
            </a:r>
            <a:r>
              <a:rPr dirty="0" err="1"/>
              <a:t>cuales</a:t>
            </a:r>
            <a:r>
              <a:rPr dirty="0"/>
              <a:t> no </a:t>
            </a:r>
            <a:r>
              <a:rPr dirty="0" err="1"/>
              <a:t>existe</a:t>
            </a:r>
            <a:r>
              <a:rPr dirty="0"/>
              <a:t> </a:t>
            </a:r>
            <a:r>
              <a:rPr dirty="0" err="1"/>
              <a:t>una</a:t>
            </a:r>
            <a:r>
              <a:rPr dirty="0"/>
              <a:t> </a:t>
            </a:r>
            <a:r>
              <a:rPr dirty="0" err="1"/>
              <a:t>seña</a:t>
            </a:r>
            <a:r>
              <a:rPr dirty="0"/>
              <a:t> </a:t>
            </a:r>
            <a:r>
              <a:rPr dirty="0" err="1"/>
              <a:t>establecida</a:t>
            </a:r>
            <a:r>
              <a:rPr dirty="0"/>
              <a:t> o </a:t>
            </a:r>
            <a:r>
              <a:rPr dirty="0" err="1"/>
              <a:t>creada</a:t>
            </a:r>
            <a:r>
              <a:rPr dirty="0"/>
              <a:t>. </a:t>
            </a:r>
          </a:p>
          <a:p>
            <a:pPr indent="45719" algn="just">
              <a:spcBef>
                <a:spcPts val="400"/>
              </a:spcBef>
              <a:defRPr sz="2000">
                <a:solidFill>
                  <a:srgbClr val="FFFFFF"/>
                </a:solidFill>
              </a:defRPr>
            </a:pPr>
            <a:endParaRPr dirty="0"/>
          </a:p>
          <a:p>
            <a:pPr indent="45719" algn="just">
              <a:spcBef>
                <a:spcPts val="400"/>
              </a:spcBef>
              <a:defRPr sz="2000">
                <a:solidFill>
                  <a:srgbClr val="FFFFFF"/>
                </a:solidFill>
              </a:defRPr>
            </a:pPr>
            <a:r>
              <a:rPr dirty="0"/>
              <a:t>	Para </a:t>
            </a:r>
            <a:r>
              <a:rPr dirty="0" err="1"/>
              <a:t>realizar</a:t>
            </a:r>
            <a:r>
              <a:rPr dirty="0"/>
              <a:t> la </a:t>
            </a:r>
            <a:r>
              <a:rPr dirty="0" err="1"/>
              <a:t>dactilología</a:t>
            </a:r>
            <a:r>
              <a:rPr dirty="0"/>
              <a:t>, se </a:t>
            </a:r>
            <a:r>
              <a:rPr dirty="0" err="1"/>
              <a:t>utiliza</a:t>
            </a:r>
            <a:r>
              <a:rPr dirty="0"/>
              <a:t> la mano </a:t>
            </a:r>
            <a:r>
              <a:rPr dirty="0" err="1"/>
              <a:t>dominante</a:t>
            </a:r>
            <a:r>
              <a:rPr dirty="0"/>
              <a:t> (</a:t>
            </a:r>
            <a:r>
              <a:rPr dirty="0" err="1"/>
              <a:t>derecha</a:t>
            </a:r>
            <a:r>
              <a:rPr dirty="0"/>
              <a:t> para </a:t>
            </a:r>
            <a:r>
              <a:rPr dirty="0" err="1"/>
              <a:t>los</a:t>
            </a:r>
            <a:r>
              <a:rPr dirty="0"/>
              <a:t> </a:t>
            </a:r>
            <a:r>
              <a:rPr dirty="0" err="1"/>
              <a:t>diestros</a:t>
            </a:r>
            <a:r>
              <a:rPr dirty="0"/>
              <a:t>, e </a:t>
            </a:r>
            <a:r>
              <a:rPr dirty="0" err="1"/>
              <a:t>izquierda</a:t>
            </a:r>
            <a:r>
              <a:rPr dirty="0"/>
              <a:t> para </a:t>
            </a:r>
            <a:r>
              <a:rPr dirty="0" err="1"/>
              <a:t>los</a:t>
            </a:r>
            <a:r>
              <a:rPr dirty="0"/>
              <a:t> </a:t>
            </a:r>
            <a:r>
              <a:rPr dirty="0" err="1"/>
              <a:t>zurdos</a:t>
            </a:r>
            <a:r>
              <a:rPr dirty="0"/>
              <a:t>).  Se </a:t>
            </a:r>
            <a:r>
              <a:rPr dirty="0" err="1"/>
              <a:t>ejecuta</a:t>
            </a:r>
            <a:r>
              <a:rPr dirty="0"/>
              <a:t> </a:t>
            </a:r>
            <a:r>
              <a:rPr dirty="0" err="1"/>
              <a:t>principalmente</a:t>
            </a:r>
            <a:r>
              <a:rPr dirty="0"/>
              <a:t> a la </a:t>
            </a:r>
            <a:r>
              <a:rPr dirty="0" err="1"/>
              <a:t>altura</a:t>
            </a:r>
            <a:r>
              <a:rPr dirty="0"/>
              <a:t> de la </a:t>
            </a:r>
            <a:r>
              <a:rPr dirty="0" err="1"/>
              <a:t>barbilla</a:t>
            </a:r>
            <a:r>
              <a:rPr dirty="0"/>
              <a:t>. </a:t>
            </a:r>
            <a:r>
              <a:rPr dirty="0" err="1"/>
              <a:t>Su</a:t>
            </a:r>
            <a:r>
              <a:rPr dirty="0"/>
              <a:t> </a:t>
            </a:r>
            <a:r>
              <a:rPr dirty="0" err="1"/>
              <a:t>realización</a:t>
            </a:r>
            <a:r>
              <a:rPr dirty="0"/>
              <a:t> se </a:t>
            </a:r>
            <a:r>
              <a:rPr dirty="0" err="1"/>
              <a:t>complementa</a:t>
            </a:r>
            <a:r>
              <a:rPr dirty="0"/>
              <a:t> con la </a:t>
            </a:r>
            <a:r>
              <a:rPr dirty="0" err="1"/>
              <a:t>articulación</a:t>
            </a:r>
            <a:r>
              <a:rPr dirty="0"/>
              <a:t> oral, </a:t>
            </a:r>
            <a:r>
              <a:rPr dirty="0" err="1"/>
              <a:t>por</a:t>
            </a:r>
            <a:r>
              <a:rPr dirty="0"/>
              <a:t> lo que es </a:t>
            </a:r>
            <a:r>
              <a:rPr dirty="0" err="1"/>
              <a:t>necesario</a:t>
            </a:r>
            <a:r>
              <a:rPr dirty="0"/>
              <a:t> que la </a:t>
            </a:r>
            <a:r>
              <a:rPr dirty="0" err="1"/>
              <a:t>cara</a:t>
            </a:r>
            <a:r>
              <a:rPr dirty="0"/>
              <a:t> y la boca </a:t>
            </a:r>
            <a:r>
              <a:rPr dirty="0" err="1"/>
              <a:t>sean</a:t>
            </a:r>
            <a:r>
              <a:rPr dirty="0"/>
              <a:t> </a:t>
            </a:r>
            <a:r>
              <a:rPr dirty="0" err="1"/>
              <a:t>visibles</a:t>
            </a:r>
            <a:r>
              <a:rPr dirty="0"/>
              <a:t>.</a:t>
            </a:r>
          </a:p>
        </p:txBody>
      </p:sp>
      <p:pic>
        <p:nvPicPr>
          <p:cNvPr id="2" name="Picture 1">
            <a:extLst>
              <a:ext uri="{FF2B5EF4-FFF2-40B4-BE49-F238E27FC236}">
                <a16:creationId xmlns:a16="http://schemas.microsoft.com/office/drawing/2014/main" id="{A7C1AA30-DCD3-5FE3-30D0-F323824A65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hape 156"/>
          <p:cNvSpPr>
            <a:spLocks noGrp="1"/>
          </p:cNvSpPr>
          <p:nvPr>
            <p:ph type="title"/>
          </p:nvPr>
        </p:nvSpPr>
        <p:spPr>
          <a:xfrm>
            <a:off x="3156155" y="-279036"/>
            <a:ext cx="7315200" cy="1154098"/>
          </a:xfrm>
          <a:prstGeom prst="rect">
            <a:avLst/>
          </a:prstGeom>
        </p:spPr>
        <p:txBody>
          <a:bodyPr/>
          <a:lstStyle/>
          <a:p>
            <a:r>
              <a:rPr lang="en-US" dirty="0"/>
              <a:t>EL ALFABETO</a:t>
            </a:r>
            <a:endParaRPr dirty="0"/>
          </a:p>
        </p:txBody>
      </p:sp>
      <p:pic>
        <p:nvPicPr>
          <p:cNvPr id="157" name="image2.jpeg" descr="asl.jpg"/>
          <p:cNvPicPr>
            <a:picLocks noChangeAspect="1"/>
          </p:cNvPicPr>
          <p:nvPr/>
        </p:nvPicPr>
        <p:blipFill>
          <a:blip r:embed="rId2"/>
          <a:stretch>
            <a:fillRect/>
          </a:stretch>
        </p:blipFill>
        <p:spPr>
          <a:xfrm>
            <a:off x="2803545" y="1116139"/>
            <a:ext cx="4247550" cy="5472173"/>
          </a:xfrm>
          <a:prstGeom prst="rect">
            <a:avLst/>
          </a:prstGeom>
          <a:ln w="12700">
            <a:miter lim="400000"/>
          </a:ln>
        </p:spPr>
      </p:pic>
      <p:pic>
        <p:nvPicPr>
          <p:cNvPr id="2" name="Picture 1">
            <a:extLst>
              <a:ext uri="{FF2B5EF4-FFF2-40B4-BE49-F238E27FC236}">
                <a16:creationId xmlns:a16="http://schemas.microsoft.com/office/drawing/2014/main" id="{9D72EF6E-0902-1A96-902D-866A21BC3D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Shape 159"/>
          <p:cNvSpPr>
            <a:spLocks noGrp="1"/>
          </p:cNvSpPr>
          <p:nvPr>
            <p:ph type="title"/>
          </p:nvPr>
        </p:nvSpPr>
        <p:spPr>
          <a:xfrm>
            <a:off x="1499948" y="-153965"/>
            <a:ext cx="9144001" cy="1318209"/>
          </a:xfrm>
          <a:prstGeom prst="rect">
            <a:avLst/>
          </a:prstGeom>
        </p:spPr>
        <p:txBody>
          <a:bodyPr/>
          <a:lstStyle/>
          <a:p>
            <a:r>
              <a:rPr dirty="0"/>
              <a:t>FIGURA DEL INTÉRPRETE</a:t>
            </a:r>
            <a:r>
              <a:rPr lang="en-US" dirty="0"/>
              <a:t>  </a:t>
            </a:r>
            <a:endParaRPr dirty="0"/>
          </a:p>
        </p:txBody>
      </p:sp>
      <p:sp>
        <p:nvSpPr>
          <p:cNvPr id="160" name="Shape 160"/>
          <p:cNvSpPr/>
          <p:nvPr/>
        </p:nvSpPr>
        <p:spPr>
          <a:xfrm>
            <a:off x="423324" y="1618744"/>
            <a:ext cx="8287054" cy="5151263"/>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a:solidFill>
                  <a:srgbClr val="FFFFFF"/>
                </a:solidFill>
              </a:defRPr>
            </a:pPr>
            <a:r>
              <a:rPr dirty="0"/>
              <a:t>	El </a:t>
            </a:r>
            <a:r>
              <a:rPr dirty="0" err="1"/>
              <a:t>Intérprete</a:t>
            </a:r>
            <a:r>
              <a:rPr dirty="0"/>
              <a:t> de </a:t>
            </a:r>
            <a:r>
              <a:rPr dirty="0" err="1"/>
              <a:t>Lengua</a:t>
            </a:r>
            <a:r>
              <a:rPr dirty="0"/>
              <a:t> de </a:t>
            </a:r>
            <a:r>
              <a:rPr dirty="0" err="1"/>
              <a:t>Señas</a:t>
            </a:r>
            <a:r>
              <a:rPr dirty="0"/>
              <a:t> </a:t>
            </a:r>
            <a:r>
              <a:rPr dirty="0" err="1"/>
              <a:t>sirve</a:t>
            </a:r>
            <a:r>
              <a:rPr dirty="0"/>
              <a:t> </a:t>
            </a:r>
            <a:r>
              <a:rPr dirty="0" err="1"/>
              <a:t>como</a:t>
            </a:r>
            <a:r>
              <a:rPr dirty="0"/>
              <a:t> </a:t>
            </a:r>
            <a:r>
              <a:rPr dirty="0" err="1"/>
              <a:t>comunicador</a:t>
            </a:r>
            <a:r>
              <a:rPr dirty="0"/>
              <a:t> entre </a:t>
            </a:r>
            <a:r>
              <a:rPr dirty="0" err="1"/>
              <a:t>una</a:t>
            </a:r>
            <a:r>
              <a:rPr dirty="0"/>
              <a:t> persona </a:t>
            </a:r>
            <a:r>
              <a:rPr dirty="0" err="1"/>
              <a:t>sorda</a:t>
            </a:r>
            <a:r>
              <a:rPr dirty="0"/>
              <a:t> y </a:t>
            </a:r>
            <a:r>
              <a:rPr dirty="0" err="1"/>
              <a:t>una</a:t>
            </a:r>
            <a:r>
              <a:rPr dirty="0"/>
              <a:t> </a:t>
            </a:r>
            <a:r>
              <a:rPr dirty="0" err="1"/>
              <a:t>oyente</a:t>
            </a:r>
            <a:r>
              <a:rPr dirty="0"/>
              <a:t>. Este </a:t>
            </a:r>
            <a:r>
              <a:rPr dirty="0" err="1"/>
              <a:t>profesional</a:t>
            </a:r>
            <a:r>
              <a:rPr dirty="0"/>
              <a:t> </a:t>
            </a:r>
            <a:r>
              <a:rPr dirty="0" err="1"/>
              <a:t>facilita</a:t>
            </a:r>
            <a:r>
              <a:rPr dirty="0"/>
              <a:t> </a:t>
            </a:r>
            <a:r>
              <a:rPr dirty="0" err="1"/>
              <a:t>el</a:t>
            </a:r>
            <a:r>
              <a:rPr dirty="0"/>
              <a:t> </a:t>
            </a:r>
            <a:r>
              <a:rPr dirty="0" err="1"/>
              <a:t>proceso</a:t>
            </a:r>
            <a:r>
              <a:rPr dirty="0"/>
              <a:t> de </a:t>
            </a:r>
            <a:r>
              <a:rPr dirty="0" err="1"/>
              <a:t>comunicación</a:t>
            </a:r>
            <a:r>
              <a:rPr dirty="0"/>
              <a:t> de dos </a:t>
            </a:r>
            <a:r>
              <a:rPr dirty="0" err="1"/>
              <a:t>lenguas</a:t>
            </a:r>
            <a:r>
              <a:rPr dirty="0"/>
              <a:t> que se </a:t>
            </a:r>
            <a:r>
              <a:rPr dirty="0" err="1"/>
              <a:t>manifiestan</a:t>
            </a:r>
            <a:r>
              <a:rPr dirty="0"/>
              <a:t> </a:t>
            </a:r>
            <a:r>
              <a:rPr dirty="0" err="1"/>
              <a:t>en</a:t>
            </a:r>
            <a:r>
              <a:rPr dirty="0"/>
              <a:t> </a:t>
            </a:r>
            <a:r>
              <a:rPr dirty="0" err="1"/>
              <a:t>modalidades</a:t>
            </a:r>
            <a:r>
              <a:rPr dirty="0"/>
              <a:t> </a:t>
            </a:r>
            <a:r>
              <a:rPr dirty="0" err="1"/>
              <a:t>diferentes</a:t>
            </a:r>
            <a:r>
              <a:rPr dirty="0"/>
              <a:t>.</a:t>
            </a:r>
          </a:p>
          <a:p>
            <a:pPr algn="just">
              <a:defRPr>
                <a:solidFill>
                  <a:srgbClr val="FFFFFF"/>
                </a:solidFill>
              </a:defRPr>
            </a:pPr>
            <a:r>
              <a:rPr dirty="0" err="1"/>
              <a:t>Debido</a:t>
            </a:r>
            <a:r>
              <a:rPr dirty="0"/>
              <a:t> a la </a:t>
            </a:r>
            <a:r>
              <a:rPr dirty="0" err="1"/>
              <a:t>naturaleza</a:t>
            </a:r>
            <a:r>
              <a:rPr dirty="0"/>
              <a:t> de </a:t>
            </a:r>
            <a:r>
              <a:rPr dirty="0" err="1"/>
              <a:t>dichos</a:t>
            </a:r>
            <a:r>
              <a:rPr dirty="0"/>
              <a:t> </a:t>
            </a:r>
            <a:r>
              <a:rPr dirty="0" err="1"/>
              <a:t>procesos</a:t>
            </a:r>
            <a:r>
              <a:rPr dirty="0"/>
              <a:t>, </a:t>
            </a:r>
            <a:r>
              <a:rPr dirty="0" err="1"/>
              <a:t>el</a:t>
            </a:r>
            <a:r>
              <a:rPr dirty="0"/>
              <a:t> </a:t>
            </a:r>
            <a:r>
              <a:rPr dirty="0" err="1"/>
              <a:t>Intérprete</a:t>
            </a:r>
            <a:r>
              <a:rPr dirty="0"/>
              <a:t> de </a:t>
            </a:r>
            <a:r>
              <a:rPr dirty="0" err="1"/>
              <a:t>Lengua</a:t>
            </a:r>
            <a:r>
              <a:rPr dirty="0"/>
              <a:t> de </a:t>
            </a:r>
            <a:r>
              <a:rPr dirty="0" err="1"/>
              <a:t>Señas</a:t>
            </a:r>
            <a:r>
              <a:rPr dirty="0"/>
              <a:t> </a:t>
            </a:r>
            <a:r>
              <a:rPr dirty="0" err="1"/>
              <a:t>debe</a:t>
            </a:r>
            <a:r>
              <a:rPr dirty="0"/>
              <a:t> ser </a:t>
            </a:r>
            <a:r>
              <a:rPr dirty="0" err="1"/>
              <a:t>una</a:t>
            </a:r>
            <a:r>
              <a:rPr dirty="0"/>
              <a:t> persona </a:t>
            </a:r>
            <a:r>
              <a:rPr dirty="0" err="1"/>
              <a:t>preparada</a:t>
            </a:r>
            <a:r>
              <a:rPr dirty="0"/>
              <a:t> </a:t>
            </a:r>
            <a:r>
              <a:rPr dirty="0" err="1"/>
              <a:t>dentro</a:t>
            </a:r>
            <a:r>
              <a:rPr dirty="0"/>
              <a:t> de un </a:t>
            </a:r>
            <a:r>
              <a:rPr dirty="0" err="1"/>
              <a:t>contexto</a:t>
            </a:r>
            <a:r>
              <a:rPr dirty="0"/>
              <a:t> </a:t>
            </a:r>
            <a:r>
              <a:rPr dirty="0" err="1"/>
              <a:t>académico</a:t>
            </a:r>
            <a:r>
              <a:rPr dirty="0"/>
              <a:t>.  Es </a:t>
            </a:r>
            <a:r>
              <a:rPr dirty="0" err="1"/>
              <a:t>el</a:t>
            </a:r>
            <a:r>
              <a:rPr dirty="0"/>
              <a:t> </a:t>
            </a:r>
            <a:r>
              <a:rPr dirty="0" err="1"/>
              <a:t>acomodo</a:t>
            </a:r>
            <a:r>
              <a:rPr dirty="0"/>
              <a:t> </a:t>
            </a:r>
            <a:r>
              <a:rPr dirty="0" err="1"/>
              <a:t>razonable</a:t>
            </a:r>
            <a:r>
              <a:rPr dirty="0"/>
              <a:t> que </a:t>
            </a:r>
            <a:r>
              <a:rPr dirty="0" err="1"/>
              <a:t>expresa</a:t>
            </a:r>
            <a:r>
              <a:rPr dirty="0"/>
              <a:t> la Ley ADA.</a:t>
            </a:r>
          </a:p>
          <a:p>
            <a:pPr algn="just">
              <a:defRPr>
                <a:solidFill>
                  <a:srgbClr val="FFFFFF"/>
                </a:solidFill>
              </a:defRPr>
            </a:pPr>
            <a:endParaRPr dirty="0"/>
          </a:p>
          <a:p>
            <a:pPr algn="just">
              <a:defRPr>
                <a:solidFill>
                  <a:srgbClr val="FFFFFF"/>
                </a:solidFill>
              </a:defRPr>
            </a:pPr>
            <a:r>
              <a:rPr dirty="0"/>
              <a:t>	</a:t>
            </a:r>
            <a:r>
              <a:rPr dirty="0" err="1"/>
              <a:t>En</a:t>
            </a:r>
            <a:r>
              <a:rPr dirty="0"/>
              <a:t> Puerto Rico no </a:t>
            </a:r>
            <a:r>
              <a:rPr dirty="0" err="1"/>
              <a:t>existe</a:t>
            </a:r>
            <a:r>
              <a:rPr dirty="0"/>
              <a:t> </a:t>
            </a:r>
            <a:r>
              <a:rPr dirty="0" err="1"/>
              <a:t>legislación</a:t>
            </a:r>
            <a:r>
              <a:rPr dirty="0"/>
              <a:t> que </a:t>
            </a:r>
            <a:r>
              <a:rPr dirty="0" err="1"/>
              <a:t>regule</a:t>
            </a:r>
            <a:r>
              <a:rPr dirty="0"/>
              <a:t> </a:t>
            </a:r>
            <a:r>
              <a:rPr lang="en-US" dirty="0"/>
              <a:t>la</a:t>
            </a:r>
            <a:r>
              <a:rPr dirty="0"/>
              <a:t> </a:t>
            </a:r>
            <a:r>
              <a:rPr dirty="0" err="1"/>
              <a:t>Lengua</a:t>
            </a:r>
            <a:r>
              <a:rPr dirty="0"/>
              <a:t> de </a:t>
            </a:r>
            <a:r>
              <a:rPr dirty="0" err="1"/>
              <a:t>Señas</a:t>
            </a:r>
            <a:r>
              <a:rPr dirty="0"/>
              <a:t>, </a:t>
            </a:r>
            <a:r>
              <a:rPr dirty="0" err="1"/>
              <a:t>ni</a:t>
            </a:r>
            <a:r>
              <a:rPr dirty="0"/>
              <a:t> la </a:t>
            </a:r>
            <a:r>
              <a:rPr dirty="0" err="1"/>
              <a:t>profesión</a:t>
            </a:r>
            <a:r>
              <a:rPr dirty="0"/>
              <a:t> del </a:t>
            </a:r>
            <a:r>
              <a:rPr dirty="0" err="1"/>
              <a:t>Intérprete</a:t>
            </a:r>
            <a:r>
              <a:rPr dirty="0"/>
              <a:t> de </a:t>
            </a:r>
            <a:r>
              <a:rPr dirty="0" err="1"/>
              <a:t>Lengua</a:t>
            </a:r>
            <a:r>
              <a:rPr dirty="0"/>
              <a:t> de </a:t>
            </a:r>
            <a:r>
              <a:rPr dirty="0" err="1"/>
              <a:t>Señas</a:t>
            </a:r>
            <a:r>
              <a:rPr dirty="0"/>
              <a:t>.  No se </a:t>
            </a:r>
            <a:r>
              <a:rPr dirty="0" err="1"/>
              <a:t>requiere</a:t>
            </a:r>
            <a:r>
              <a:rPr dirty="0"/>
              <a:t> </a:t>
            </a:r>
            <a:r>
              <a:rPr dirty="0" err="1"/>
              <a:t>licencia</a:t>
            </a:r>
            <a:r>
              <a:rPr dirty="0"/>
              <a:t> para </a:t>
            </a:r>
            <a:r>
              <a:rPr dirty="0" err="1"/>
              <a:t>ejercer</a:t>
            </a:r>
            <a:r>
              <a:rPr dirty="0"/>
              <a:t> la </a:t>
            </a:r>
            <a:r>
              <a:rPr dirty="0" err="1"/>
              <a:t>profesión</a:t>
            </a:r>
            <a:r>
              <a:rPr dirty="0"/>
              <a:t> de </a:t>
            </a:r>
            <a:r>
              <a:rPr dirty="0" err="1"/>
              <a:t>intérprete</a:t>
            </a:r>
            <a:r>
              <a:rPr dirty="0"/>
              <a:t>. </a:t>
            </a:r>
            <a:r>
              <a:rPr dirty="0" err="1"/>
              <a:t>Esta</a:t>
            </a:r>
            <a:r>
              <a:rPr dirty="0"/>
              <a:t> </a:t>
            </a:r>
            <a:r>
              <a:rPr dirty="0" err="1"/>
              <a:t>situación</a:t>
            </a:r>
            <a:r>
              <a:rPr dirty="0"/>
              <a:t> es </a:t>
            </a:r>
            <a:r>
              <a:rPr dirty="0" err="1"/>
              <a:t>parte</a:t>
            </a:r>
            <a:r>
              <a:rPr dirty="0"/>
              <a:t> de la </a:t>
            </a:r>
            <a:r>
              <a:rPr dirty="0" err="1"/>
              <a:t>problemática</a:t>
            </a:r>
            <a:r>
              <a:rPr dirty="0"/>
              <a:t> del </a:t>
            </a:r>
            <a:r>
              <a:rPr dirty="0" err="1"/>
              <a:t>acceso</a:t>
            </a:r>
            <a:r>
              <a:rPr dirty="0"/>
              <a:t> de la </a:t>
            </a:r>
            <a:r>
              <a:rPr dirty="0" err="1"/>
              <a:t>comunidad</a:t>
            </a:r>
            <a:r>
              <a:rPr dirty="0"/>
              <a:t> </a:t>
            </a:r>
            <a:r>
              <a:rPr dirty="0" err="1"/>
              <a:t>sorda</a:t>
            </a:r>
            <a:r>
              <a:rPr dirty="0"/>
              <a:t> </a:t>
            </a:r>
            <a:r>
              <a:rPr dirty="0" err="1"/>
              <a:t>en</a:t>
            </a:r>
            <a:r>
              <a:rPr dirty="0"/>
              <a:t> </a:t>
            </a:r>
            <a:r>
              <a:rPr dirty="0" err="1"/>
              <a:t>distintos</a:t>
            </a:r>
            <a:r>
              <a:rPr dirty="0"/>
              <a:t> </a:t>
            </a:r>
            <a:r>
              <a:rPr dirty="0" err="1"/>
              <a:t>aspectos</a:t>
            </a:r>
            <a:r>
              <a:rPr dirty="0"/>
              <a:t>.</a:t>
            </a:r>
          </a:p>
          <a:p>
            <a:pPr algn="just">
              <a:defRPr>
                <a:solidFill>
                  <a:srgbClr val="FFFFFF"/>
                </a:solidFill>
              </a:defRPr>
            </a:pPr>
            <a:endParaRPr dirty="0"/>
          </a:p>
          <a:p>
            <a:pPr algn="just">
              <a:defRPr>
                <a:solidFill>
                  <a:srgbClr val="FFFFFF"/>
                </a:solidFill>
              </a:defRPr>
            </a:pPr>
            <a:r>
              <a:rPr dirty="0"/>
              <a:t>	</a:t>
            </a:r>
            <a:r>
              <a:rPr dirty="0" err="1"/>
              <a:t>En</a:t>
            </a:r>
            <a:r>
              <a:rPr dirty="0"/>
              <a:t> </a:t>
            </a:r>
            <a:r>
              <a:rPr dirty="0" err="1"/>
              <a:t>Estados</a:t>
            </a:r>
            <a:r>
              <a:rPr dirty="0"/>
              <a:t> Unidos, </a:t>
            </a:r>
            <a:r>
              <a:rPr dirty="0" err="1"/>
              <a:t>sí</a:t>
            </a:r>
            <a:r>
              <a:rPr dirty="0"/>
              <a:t> </a:t>
            </a:r>
            <a:r>
              <a:rPr dirty="0" err="1"/>
              <a:t>está</a:t>
            </a:r>
            <a:r>
              <a:rPr dirty="0"/>
              <a:t> </a:t>
            </a:r>
            <a:r>
              <a:rPr dirty="0" err="1"/>
              <a:t>regulado</a:t>
            </a:r>
            <a:r>
              <a:rPr dirty="0"/>
              <a:t>.  Se </a:t>
            </a:r>
            <a:r>
              <a:rPr dirty="0" err="1"/>
              <a:t>requiere</a:t>
            </a:r>
            <a:r>
              <a:rPr dirty="0"/>
              <a:t> </a:t>
            </a:r>
            <a:r>
              <a:rPr dirty="0" err="1"/>
              <a:t>certificación</a:t>
            </a:r>
            <a:r>
              <a:rPr dirty="0"/>
              <a:t> de </a:t>
            </a:r>
            <a:r>
              <a:rPr dirty="0" err="1"/>
              <a:t>entidades</a:t>
            </a:r>
            <a:r>
              <a:rPr dirty="0"/>
              <a:t> </a:t>
            </a:r>
            <a:r>
              <a:rPr dirty="0" err="1"/>
              <a:t>gubernamentales</a:t>
            </a:r>
            <a:r>
              <a:rPr dirty="0"/>
              <a:t> para </a:t>
            </a:r>
            <a:r>
              <a:rPr dirty="0" err="1"/>
              <a:t>poder</a:t>
            </a:r>
            <a:r>
              <a:rPr dirty="0"/>
              <a:t> </a:t>
            </a:r>
            <a:r>
              <a:rPr dirty="0" err="1"/>
              <a:t>ejercer</a:t>
            </a:r>
            <a:r>
              <a:rPr dirty="0"/>
              <a:t> la </a:t>
            </a:r>
            <a:r>
              <a:rPr dirty="0" err="1"/>
              <a:t>profesión</a:t>
            </a:r>
            <a:r>
              <a:rPr dirty="0"/>
              <a:t> de </a:t>
            </a:r>
            <a:r>
              <a:rPr dirty="0" err="1"/>
              <a:t>intérprete</a:t>
            </a:r>
            <a:r>
              <a:rPr dirty="0"/>
              <a:t>.  La </a:t>
            </a:r>
            <a:r>
              <a:rPr dirty="0" err="1"/>
              <a:t>certificación</a:t>
            </a:r>
            <a:r>
              <a:rPr dirty="0"/>
              <a:t> es </a:t>
            </a:r>
            <a:r>
              <a:rPr dirty="0" err="1"/>
              <a:t>por</a:t>
            </a:r>
            <a:r>
              <a:rPr dirty="0"/>
              <a:t> </a:t>
            </a:r>
            <a:r>
              <a:rPr dirty="0" err="1"/>
              <a:t>áreas</a:t>
            </a:r>
            <a:r>
              <a:rPr dirty="0"/>
              <a:t> de </a:t>
            </a:r>
            <a:r>
              <a:rPr dirty="0" err="1"/>
              <a:t>servicios</a:t>
            </a:r>
            <a:r>
              <a:rPr dirty="0"/>
              <a:t> (</a:t>
            </a:r>
            <a:r>
              <a:rPr dirty="0" err="1"/>
              <a:t>ej</a:t>
            </a:r>
            <a:r>
              <a:rPr dirty="0"/>
              <a:t>. </a:t>
            </a:r>
            <a:r>
              <a:rPr dirty="0" err="1"/>
              <a:t>Comunidad</a:t>
            </a:r>
            <a:r>
              <a:rPr dirty="0"/>
              <a:t>, </a:t>
            </a:r>
            <a:r>
              <a:rPr dirty="0" err="1"/>
              <a:t>Salud</a:t>
            </a:r>
            <a:r>
              <a:rPr dirty="0"/>
              <a:t>, </a:t>
            </a:r>
            <a:r>
              <a:rPr dirty="0" err="1"/>
              <a:t>Educación</a:t>
            </a:r>
            <a:r>
              <a:rPr dirty="0"/>
              <a:t>, </a:t>
            </a:r>
            <a:r>
              <a:rPr dirty="0" err="1"/>
              <a:t>Tribunales</a:t>
            </a:r>
            <a:r>
              <a:rPr dirty="0"/>
              <a:t>, </a:t>
            </a:r>
            <a:r>
              <a:rPr dirty="0" err="1"/>
              <a:t>etc</a:t>
            </a:r>
            <a:r>
              <a:rPr dirty="0"/>
              <a:t>…).  Se </a:t>
            </a:r>
            <a:r>
              <a:rPr dirty="0" err="1"/>
              <a:t>requiere</a:t>
            </a:r>
            <a:r>
              <a:rPr dirty="0"/>
              <a:t> </a:t>
            </a:r>
            <a:r>
              <a:rPr dirty="0" err="1"/>
              <a:t>Lengua</a:t>
            </a:r>
            <a:r>
              <a:rPr dirty="0"/>
              <a:t> de </a:t>
            </a:r>
            <a:r>
              <a:rPr dirty="0" err="1"/>
              <a:t>Señas</a:t>
            </a:r>
            <a:r>
              <a:rPr dirty="0"/>
              <a:t> </a:t>
            </a:r>
            <a:r>
              <a:rPr dirty="0" err="1"/>
              <a:t>Básico</a:t>
            </a:r>
            <a:r>
              <a:rPr dirty="0"/>
              <a:t>, </a:t>
            </a:r>
            <a:r>
              <a:rPr dirty="0" err="1"/>
              <a:t>intermedio</a:t>
            </a:r>
            <a:r>
              <a:rPr dirty="0"/>
              <a:t>, </a:t>
            </a:r>
            <a:r>
              <a:rPr dirty="0" err="1"/>
              <a:t>avanzado</a:t>
            </a:r>
            <a:r>
              <a:rPr dirty="0"/>
              <a:t>, Int. 1, 2, 3 y 4.</a:t>
            </a:r>
          </a:p>
          <a:p>
            <a:pPr algn="just">
              <a:defRPr>
                <a:solidFill>
                  <a:srgbClr val="FFFFFF"/>
                </a:solidFill>
              </a:defRPr>
            </a:pPr>
            <a:endParaRPr dirty="0"/>
          </a:p>
        </p:txBody>
      </p:sp>
      <p:pic>
        <p:nvPicPr>
          <p:cNvPr id="2" name="Picture 1">
            <a:extLst>
              <a:ext uri="{FF2B5EF4-FFF2-40B4-BE49-F238E27FC236}">
                <a16:creationId xmlns:a16="http://schemas.microsoft.com/office/drawing/2014/main" id="{BE4CB3C7-BB12-420B-C149-6288E300BC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Shape 162"/>
          <p:cNvSpPr>
            <a:spLocks noGrp="1"/>
          </p:cNvSpPr>
          <p:nvPr>
            <p:ph type="title"/>
          </p:nvPr>
        </p:nvSpPr>
        <p:spPr>
          <a:xfrm>
            <a:off x="549730" y="1544714"/>
            <a:ext cx="8122733" cy="3250793"/>
          </a:xfrm>
          <a:prstGeom prst="rect">
            <a:avLst/>
          </a:prstGeom>
        </p:spPr>
        <p:txBody>
          <a:bodyPr/>
          <a:lstStyle/>
          <a:p>
            <a:pPr algn="ctr"/>
            <a:r>
              <a:t>LA CONSTITUCIÓN</a:t>
            </a:r>
            <a:br/>
            <a:r>
              <a:t>DEL ESTADO LIBRE ASOCIADO</a:t>
            </a:r>
            <a:br/>
            <a:r>
              <a:t>DE PUERTO RICO</a:t>
            </a:r>
            <a:br/>
            <a:endParaRPr/>
          </a:p>
        </p:txBody>
      </p:sp>
      <p:pic>
        <p:nvPicPr>
          <p:cNvPr id="2" name="Picture 1">
            <a:extLst>
              <a:ext uri="{FF2B5EF4-FFF2-40B4-BE49-F238E27FC236}">
                <a16:creationId xmlns:a16="http://schemas.microsoft.com/office/drawing/2014/main" id="{FA036FF8-6815-49C3-732D-38D5B46C3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379977" y="164819"/>
            <a:ext cx="1522560" cy="23153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Shape 164"/>
          <p:cNvSpPr/>
          <p:nvPr/>
        </p:nvSpPr>
        <p:spPr>
          <a:xfrm>
            <a:off x="805637" y="701322"/>
            <a:ext cx="7298143" cy="8262763"/>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defRPr sz="2400">
                <a:solidFill>
                  <a:srgbClr val="FFFFFF"/>
                </a:solidFill>
              </a:defRPr>
            </a:pPr>
            <a:r>
              <a:rPr dirty="0"/>
              <a:t>ARTÍCULO II </a:t>
            </a:r>
          </a:p>
          <a:p>
            <a:pPr algn="ctr">
              <a:defRPr sz="2400">
                <a:solidFill>
                  <a:srgbClr val="FFFFFF"/>
                </a:solidFill>
              </a:defRPr>
            </a:pPr>
            <a:r>
              <a:rPr dirty="0"/>
              <a:t> CARTA DE DERECHOS</a:t>
            </a:r>
          </a:p>
          <a:p>
            <a:pPr algn="ctr">
              <a:defRPr>
                <a:solidFill>
                  <a:srgbClr val="FFFFFF"/>
                </a:solidFill>
              </a:defRPr>
            </a:pPr>
            <a:endParaRPr dirty="0"/>
          </a:p>
          <a:p>
            <a:pPr algn="ctr">
              <a:defRPr>
                <a:solidFill>
                  <a:srgbClr val="FFFFFF"/>
                </a:solidFill>
              </a:defRPr>
            </a:pPr>
            <a:endParaRPr dirty="0"/>
          </a:p>
          <a:p>
            <a:pPr>
              <a:defRPr sz="2400">
                <a:solidFill>
                  <a:srgbClr val="FFFFFF"/>
                </a:solidFill>
              </a:defRPr>
            </a:pPr>
            <a:r>
              <a:rPr dirty="0"/>
              <a:t>SECCIÓN 1.  DIGNIDAD E IGUALDAD DEL SER 		 HUMANO; DISCRIMEN, PROHIBIDO</a:t>
            </a:r>
          </a:p>
          <a:p>
            <a:pPr>
              <a:defRPr>
                <a:solidFill>
                  <a:srgbClr val="FFFFFF"/>
                </a:solidFill>
              </a:defRPr>
            </a:pPr>
            <a:endParaRPr dirty="0"/>
          </a:p>
          <a:p>
            <a:pPr>
              <a:defRPr>
                <a:solidFill>
                  <a:srgbClr val="FFFFFF"/>
                </a:solidFill>
              </a:defRPr>
            </a:pPr>
            <a:endParaRPr dirty="0"/>
          </a:p>
          <a:p>
            <a:pPr algn="just">
              <a:defRPr>
                <a:solidFill>
                  <a:srgbClr val="FFFFFF"/>
                </a:solidFill>
              </a:defRPr>
            </a:pPr>
            <a:r>
              <a:rPr dirty="0"/>
              <a:t>	</a:t>
            </a:r>
            <a:r>
              <a:rPr sz="2400" dirty="0"/>
              <a:t>La </a:t>
            </a:r>
            <a:r>
              <a:rPr sz="2400" dirty="0" err="1"/>
              <a:t>dignidad</a:t>
            </a:r>
            <a:r>
              <a:rPr sz="2400" dirty="0"/>
              <a:t> del ser </a:t>
            </a:r>
            <a:r>
              <a:rPr sz="2400" dirty="0" err="1"/>
              <a:t>humano</a:t>
            </a:r>
            <a:r>
              <a:rPr sz="2400" dirty="0"/>
              <a:t> es inviolable.  </a:t>
            </a:r>
            <a:r>
              <a:rPr sz="2400" dirty="0" err="1"/>
              <a:t>Todos</a:t>
            </a:r>
            <a:r>
              <a:rPr sz="2400" dirty="0"/>
              <a:t> </a:t>
            </a:r>
            <a:r>
              <a:rPr sz="2400" dirty="0" err="1"/>
              <a:t>los</a:t>
            </a:r>
            <a:r>
              <a:rPr sz="2400" dirty="0"/>
              <a:t> hombres son </a:t>
            </a:r>
            <a:r>
              <a:rPr sz="2400" dirty="0" err="1"/>
              <a:t>iguales</a:t>
            </a:r>
            <a:r>
              <a:rPr sz="2400" dirty="0"/>
              <a:t> ante la Ley.  No </a:t>
            </a:r>
            <a:r>
              <a:rPr sz="2400" dirty="0" err="1"/>
              <a:t>podrá</a:t>
            </a:r>
            <a:r>
              <a:rPr sz="2400" dirty="0"/>
              <a:t> </a:t>
            </a:r>
            <a:r>
              <a:rPr sz="2400" dirty="0" err="1"/>
              <a:t>establecerse</a:t>
            </a:r>
            <a:r>
              <a:rPr sz="2400" dirty="0"/>
              <a:t> discrimen </a:t>
            </a:r>
            <a:r>
              <a:rPr sz="2400" dirty="0" err="1"/>
              <a:t>alguno</a:t>
            </a:r>
            <a:r>
              <a:rPr sz="2400" dirty="0"/>
              <a:t> </a:t>
            </a:r>
            <a:r>
              <a:rPr sz="2400" dirty="0" err="1"/>
              <a:t>por</a:t>
            </a:r>
            <a:r>
              <a:rPr sz="2400" dirty="0"/>
              <a:t> </a:t>
            </a:r>
            <a:r>
              <a:rPr sz="2400" dirty="0" err="1"/>
              <a:t>motivo</a:t>
            </a:r>
            <a:r>
              <a:rPr sz="2400" dirty="0"/>
              <a:t> de </a:t>
            </a:r>
            <a:r>
              <a:rPr sz="2400" dirty="0" err="1"/>
              <a:t>raza</a:t>
            </a:r>
            <a:r>
              <a:rPr sz="2400" dirty="0"/>
              <a:t>, color, </a:t>
            </a:r>
            <a:r>
              <a:rPr sz="2400" dirty="0" err="1"/>
              <a:t>sexo</a:t>
            </a:r>
            <a:r>
              <a:rPr sz="2400" dirty="0"/>
              <a:t>, </a:t>
            </a:r>
            <a:r>
              <a:rPr sz="2400" dirty="0" err="1"/>
              <a:t>nacimiento</a:t>
            </a:r>
            <a:r>
              <a:rPr sz="2400" dirty="0"/>
              <a:t>, </a:t>
            </a:r>
            <a:r>
              <a:rPr sz="2400" dirty="0" err="1"/>
              <a:t>origen</a:t>
            </a:r>
            <a:r>
              <a:rPr sz="2400" dirty="0"/>
              <a:t> o </a:t>
            </a:r>
            <a:r>
              <a:rPr sz="2400" dirty="0" err="1"/>
              <a:t>condición</a:t>
            </a:r>
            <a:r>
              <a:rPr sz="2400" dirty="0"/>
              <a:t> social, </a:t>
            </a:r>
            <a:r>
              <a:rPr sz="2400" dirty="0" err="1"/>
              <a:t>ni</a:t>
            </a:r>
            <a:r>
              <a:rPr sz="2400" dirty="0"/>
              <a:t> ideas </a:t>
            </a:r>
            <a:r>
              <a:rPr sz="2400" dirty="0" err="1"/>
              <a:t>políticas</a:t>
            </a:r>
            <a:r>
              <a:rPr sz="2400" dirty="0"/>
              <a:t> o </a:t>
            </a:r>
            <a:r>
              <a:rPr sz="2400" dirty="0" err="1"/>
              <a:t>religiosas</a:t>
            </a:r>
            <a:r>
              <a:rPr sz="2400" dirty="0"/>
              <a:t>.  Tanto las </a:t>
            </a:r>
            <a:r>
              <a:rPr sz="2400" dirty="0" err="1"/>
              <a:t>leyes</a:t>
            </a:r>
            <a:r>
              <a:rPr sz="2400" dirty="0"/>
              <a:t> </a:t>
            </a:r>
            <a:r>
              <a:rPr sz="2400" dirty="0" err="1"/>
              <a:t>como</a:t>
            </a:r>
            <a:r>
              <a:rPr sz="2400" dirty="0"/>
              <a:t> </a:t>
            </a:r>
            <a:r>
              <a:rPr sz="2400" dirty="0" err="1"/>
              <a:t>el</a:t>
            </a:r>
            <a:r>
              <a:rPr sz="2400" dirty="0"/>
              <a:t> </a:t>
            </a:r>
            <a:r>
              <a:rPr sz="2400" dirty="0" err="1"/>
              <a:t>sistema</a:t>
            </a:r>
            <a:r>
              <a:rPr sz="2400" dirty="0"/>
              <a:t> de </a:t>
            </a:r>
            <a:r>
              <a:rPr sz="2400" dirty="0" err="1"/>
              <a:t>instrucción</a:t>
            </a:r>
            <a:r>
              <a:rPr sz="2400" dirty="0"/>
              <a:t> </a:t>
            </a:r>
            <a:r>
              <a:rPr sz="2400" dirty="0" err="1"/>
              <a:t>pública</a:t>
            </a:r>
            <a:r>
              <a:rPr sz="2400" dirty="0"/>
              <a:t> </a:t>
            </a:r>
            <a:r>
              <a:rPr sz="2400" dirty="0" err="1"/>
              <a:t>encarnarán</a:t>
            </a:r>
            <a:r>
              <a:rPr sz="2400" dirty="0"/>
              <a:t> </a:t>
            </a:r>
            <a:r>
              <a:rPr sz="2400" dirty="0" err="1"/>
              <a:t>estos</a:t>
            </a:r>
            <a:r>
              <a:rPr sz="2400" dirty="0"/>
              <a:t> </a:t>
            </a:r>
            <a:r>
              <a:rPr sz="2400" dirty="0" err="1"/>
              <a:t>principios</a:t>
            </a:r>
            <a:r>
              <a:rPr sz="2400" dirty="0"/>
              <a:t> de </a:t>
            </a:r>
            <a:r>
              <a:rPr sz="2400" dirty="0" err="1"/>
              <a:t>esencial</a:t>
            </a:r>
            <a:r>
              <a:rPr sz="2400" dirty="0"/>
              <a:t> </a:t>
            </a:r>
            <a:r>
              <a:rPr sz="2400" dirty="0" err="1"/>
              <a:t>igualdad</a:t>
            </a:r>
            <a:r>
              <a:rPr sz="2400" dirty="0"/>
              <a:t> </a:t>
            </a:r>
            <a:r>
              <a:rPr sz="2400" dirty="0" err="1"/>
              <a:t>humana</a:t>
            </a:r>
            <a:r>
              <a:rPr sz="2400" dirty="0"/>
              <a:t>.</a:t>
            </a:r>
          </a:p>
          <a:p>
            <a:pPr>
              <a:defRPr>
                <a:solidFill>
                  <a:srgbClr val="FFFFFF"/>
                </a:solidFill>
              </a:defRPr>
            </a:pPr>
            <a:endParaRPr sz="2400" dirty="0"/>
          </a:p>
          <a:p>
            <a:pPr algn="ctr">
              <a:defRPr>
                <a:solidFill>
                  <a:srgbClr val="FFFFFF"/>
                </a:solidFill>
              </a:defRPr>
            </a:pPr>
            <a:endParaRPr sz="2400" dirty="0"/>
          </a:p>
          <a:p>
            <a:pPr algn="ctr">
              <a:defRPr>
                <a:solidFill>
                  <a:srgbClr val="FFFFFF"/>
                </a:solidFill>
              </a:defRPr>
            </a:pPr>
            <a:endParaRPr sz="2400" dirty="0"/>
          </a:p>
          <a:p>
            <a:pPr algn="ctr">
              <a:defRPr>
                <a:solidFill>
                  <a:srgbClr val="FFFFFF"/>
                </a:solidFill>
              </a:defRPr>
            </a:pPr>
            <a:endParaRPr sz="2400" dirty="0"/>
          </a:p>
          <a:p>
            <a:pPr algn="ctr">
              <a:defRPr>
                <a:solidFill>
                  <a:srgbClr val="FFFFFF"/>
                </a:solidFill>
              </a:defRPr>
            </a:pPr>
            <a:endParaRPr sz="2400" dirty="0"/>
          </a:p>
          <a:p>
            <a:pPr algn="ctr">
              <a:defRPr>
                <a:solidFill>
                  <a:srgbClr val="FFFFFF"/>
                </a:solidFill>
              </a:defRPr>
            </a:pPr>
            <a:endParaRPr sz="2400" dirty="0"/>
          </a:p>
          <a:p>
            <a:pPr algn="ctr">
              <a:defRPr>
                <a:solidFill>
                  <a:srgbClr val="FFFFFF"/>
                </a:solidFill>
              </a:defRPr>
            </a:pPr>
            <a:endParaRPr sz="2400" dirty="0"/>
          </a:p>
          <a:p>
            <a:pPr algn="ctr">
              <a:defRPr>
                <a:solidFill>
                  <a:srgbClr val="FFFFFF"/>
                </a:solidFill>
              </a:defRPr>
            </a:pPr>
            <a:endParaRPr sz="2400" dirty="0"/>
          </a:p>
          <a:p>
            <a:pPr algn="ctr">
              <a:defRPr>
                <a:solidFill>
                  <a:srgbClr val="FFFFFF"/>
                </a:solidFill>
              </a:defRPr>
            </a:pPr>
            <a:endParaRPr sz="2400" dirty="0"/>
          </a:p>
          <a:p>
            <a:pPr algn="ctr">
              <a:defRPr>
                <a:solidFill>
                  <a:srgbClr val="FFFFFF"/>
                </a:solidFill>
              </a:defRPr>
            </a:pPr>
            <a:endParaRPr sz="2400" dirty="0"/>
          </a:p>
          <a:p>
            <a:pPr algn="ctr">
              <a:defRPr>
                <a:solidFill>
                  <a:srgbClr val="FFFFFF"/>
                </a:solidFill>
              </a:defRPr>
            </a:pPr>
            <a:endParaRPr sz="2400" dirty="0"/>
          </a:p>
        </p:txBody>
      </p:sp>
      <p:pic>
        <p:nvPicPr>
          <p:cNvPr id="2" name="Picture 1">
            <a:extLst>
              <a:ext uri="{FF2B5EF4-FFF2-40B4-BE49-F238E27FC236}">
                <a16:creationId xmlns:a16="http://schemas.microsoft.com/office/drawing/2014/main" id="{877DF6B0-C986-815E-2706-6B25BC279F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Shape 166"/>
          <p:cNvSpPr/>
          <p:nvPr/>
        </p:nvSpPr>
        <p:spPr>
          <a:xfrm>
            <a:off x="637562" y="339165"/>
            <a:ext cx="8075347" cy="969786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defRPr sz="800">
                <a:solidFill>
                  <a:srgbClr val="FFFFFF"/>
                </a:solidFill>
              </a:defRPr>
            </a:pPr>
            <a:endParaRPr dirty="0"/>
          </a:p>
          <a:p>
            <a:pPr algn="ctr">
              <a:defRPr sz="2400">
                <a:solidFill>
                  <a:srgbClr val="FFFFFF"/>
                </a:solidFill>
              </a:defRPr>
            </a:pPr>
            <a:r>
              <a:rPr dirty="0"/>
              <a:t>ARTÍCULO II </a:t>
            </a:r>
          </a:p>
          <a:p>
            <a:pPr algn="ctr">
              <a:defRPr sz="2400">
                <a:solidFill>
                  <a:srgbClr val="FFFFFF"/>
                </a:solidFill>
              </a:defRPr>
            </a:pPr>
            <a:r>
              <a:rPr dirty="0"/>
              <a:t> CARTA DE DERECHOS</a:t>
            </a:r>
          </a:p>
          <a:p>
            <a:pPr algn="ctr">
              <a:defRPr sz="800">
                <a:solidFill>
                  <a:srgbClr val="FFFFFF"/>
                </a:solidFill>
              </a:defRPr>
            </a:pPr>
            <a:endParaRPr dirty="0"/>
          </a:p>
          <a:p>
            <a:pPr algn="just">
              <a:defRPr sz="2400">
                <a:solidFill>
                  <a:srgbClr val="FFFFFF"/>
                </a:solidFill>
              </a:defRPr>
            </a:pPr>
            <a:r>
              <a:rPr dirty="0"/>
              <a:t>SECCIÓN 7.   DERECHO A LA VIDA, A LA LIBERTAD Y   </a:t>
            </a:r>
          </a:p>
          <a:p>
            <a:pPr algn="just">
              <a:defRPr sz="2400">
                <a:solidFill>
                  <a:srgbClr val="FFFFFF"/>
                </a:solidFill>
              </a:defRPr>
            </a:pPr>
            <a:r>
              <a:rPr dirty="0"/>
              <a:t>                       AL DISFRUTE DE LA PROPIEDAD; PENA </a:t>
            </a:r>
          </a:p>
          <a:p>
            <a:pPr algn="just">
              <a:defRPr sz="2400">
                <a:solidFill>
                  <a:srgbClr val="FFFFFF"/>
                </a:solidFill>
              </a:defRPr>
            </a:pPr>
            <a:r>
              <a:rPr dirty="0"/>
              <a:t>                       DE MUERTE, NO EXISTIRÁ; DEBIDO  </a:t>
            </a:r>
          </a:p>
          <a:p>
            <a:pPr algn="just">
              <a:defRPr sz="2400">
                <a:solidFill>
                  <a:srgbClr val="FFFFFF"/>
                </a:solidFill>
              </a:defRPr>
            </a:pPr>
            <a:r>
              <a:rPr dirty="0"/>
              <a:t>                       PROCESO; IGUAL PROTECCIÓN DE LAS </a:t>
            </a:r>
          </a:p>
          <a:p>
            <a:pPr algn="just">
              <a:defRPr sz="2400">
                <a:solidFill>
                  <a:srgbClr val="FFFFFF"/>
                </a:solidFill>
              </a:defRPr>
            </a:pPr>
            <a:r>
              <a:rPr dirty="0"/>
              <a:t>                       LEYES…</a:t>
            </a:r>
          </a:p>
          <a:p>
            <a:pPr algn="just">
              <a:defRPr sz="800">
                <a:solidFill>
                  <a:srgbClr val="FFFFFF"/>
                </a:solidFill>
              </a:defRPr>
            </a:pPr>
            <a:endParaRPr dirty="0"/>
          </a:p>
          <a:p>
            <a:pPr algn="just">
              <a:defRPr sz="800">
                <a:solidFill>
                  <a:srgbClr val="FFFFFF"/>
                </a:solidFill>
              </a:defRPr>
            </a:pPr>
            <a:endParaRPr dirty="0"/>
          </a:p>
          <a:p>
            <a:pPr algn="just">
              <a:defRPr sz="2400">
                <a:solidFill>
                  <a:srgbClr val="FFFFFF"/>
                </a:solidFill>
              </a:defRPr>
            </a:pPr>
            <a:r>
              <a:rPr dirty="0"/>
              <a:t>	Se </a:t>
            </a:r>
            <a:r>
              <a:rPr dirty="0" err="1"/>
              <a:t>reconoce</a:t>
            </a:r>
            <a:r>
              <a:rPr dirty="0"/>
              <a:t> </a:t>
            </a:r>
            <a:r>
              <a:rPr dirty="0" err="1"/>
              <a:t>como</a:t>
            </a:r>
            <a:r>
              <a:rPr dirty="0"/>
              <a:t> derecho fundamental del ser </a:t>
            </a:r>
            <a:r>
              <a:rPr dirty="0" err="1"/>
              <a:t>humano</a:t>
            </a:r>
            <a:r>
              <a:rPr dirty="0"/>
              <a:t> </a:t>
            </a:r>
            <a:r>
              <a:rPr dirty="0" err="1"/>
              <a:t>el</a:t>
            </a:r>
            <a:r>
              <a:rPr dirty="0"/>
              <a:t> derecho a la </a:t>
            </a:r>
            <a:r>
              <a:rPr dirty="0" err="1"/>
              <a:t>vida</a:t>
            </a:r>
            <a:r>
              <a:rPr dirty="0"/>
              <a:t>, a la </a:t>
            </a:r>
            <a:r>
              <a:rPr dirty="0" err="1"/>
              <a:t>libertad</a:t>
            </a:r>
            <a:r>
              <a:rPr dirty="0"/>
              <a:t> y al </a:t>
            </a:r>
            <a:r>
              <a:rPr dirty="0" err="1"/>
              <a:t>disfrute</a:t>
            </a:r>
            <a:r>
              <a:rPr dirty="0"/>
              <a:t> de la </a:t>
            </a:r>
            <a:r>
              <a:rPr dirty="0" err="1"/>
              <a:t>propiedad</a:t>
            </a:r>
            <a:r>
              <a:rPr dirty="0"/>
              <a:t>.  No </a:t>
            </a:r>
            <a:r>
              <a:rPr dirty="0" err="1"/>
              <a:t>existirá</a:t>
            </a:r>
            <a:r>
              <a:rPr dirty="0"/>
              <a:t> la </a:t>
            </a:r>
            <a:r>
              <a:rPr dirty="0" err="1"/>
              <a:t>pena</a:t>
            </a:r>
            <a:r>
              <a:rPr dirty="0"/>
              <a:t> de </a:t>
            </a:r>
            <a:r>
              <a:rPr dirty="0" err="1"/>
              <a:t>muerte</a:t>
            </a:r>
            <a:r>
              <a:rPr dirty="0"/>
              <a:t>.  </a:t>
            </a:r>
            <a:r>
              <a:rPr dirty="0" err="1"/>
              <a:t>Ninguna</a:t>
            </a:r>
            <a:r>
              <a:rPr dirty="0"/>
              <a:t> persona </a:t>
            </a:r>
            <a:r>
              <a:rPr dirty="0" err="1"/>
              <a:t>será</a:t>
            </a:r>
            <a:r>
              <a:rPr dirty="0"/>
              <a:t> </a:t>
            </a:r>
            <a:r>
              <a:rPr dirty="0" err="1"/>
              <a:t>privada</a:t>
            </a:r>
            <a:r>
              <a:rPr dirty="0"/>
              <a:t> de </a:t>
            </a:r>
            <a:r>
              <a:rPr dirty="0" err="1"/>
              <a:t>su</a:t>
            </a:r>
            <a:r>
              <a:rPr dirty="0"/>
              <a:t> </a:t>
            </a:r>
            <a:r>
              <a:rPr dirty="0" err="1"/>
              <a:t>libertad</a:t>
            </a:r>
            <a:r>
              <a:rPr dirty="0"/>
              <a:t> o </a:t>
            </a:r>
            <a:r>
              <a:rPr dirty="0" err="1"/>
              <a:t>propiedad</a:t>
            </a:r>
            <a:r>
              <a:rPr dirty="0"/>
              <a:t> sin </a:t>
            </a:r>
            <a:r>
              <a:rPr dirty="0" err="1"/>
              <a:t>debido</a:t>
            </a:r>
            <a:r>
              <a:rPr dirty="0"/>
              <a:t> </a:t>
            </a:r>
            <a:r>
              <a:rPr dirty="0" err="1"/>
              <a:t>proceso</a:t>
            </a:r>
            <a:r>
              <a:rPr dirty="0"/>
              <a:t> de ley, </a:t>
            </a:r>
            <a:r>
              <a:rPr dirty="0" err="1"/>
              <a:t>ni</a:t>
            </a:r>
            <a:r>
              <a:rPr dirty="0"/>
              <a:t> se </a:t>
            </a:r>
            <a:r>
              <a:rPr dirty="0" err="1"/>
              <a:t>negará</a:t>
            </a:r>
            <a:r>
              <a:rPr dirty="0"/>
              <a:t> a persona </a:t>
            </a:r>
            <a:r>
              <a:rPr dirty="0" err="1"/>
              <a:t>alguna</a:t>
            </a:r>
            <a:r>
              <a:rPr dirty="0"/>
              <a:t> </a:t>
            </a:r>
            <a:r>
              <a:rPr dirty="0" err="1"/>
              <a:t>en</a:t>
            </a:r>
            <a:r>
              <a:rPr dirty="0"/>
              <a:t> Puerto Rico la </a:t>
            </a:r>
            <a:r>
              <a:rPr dirty="0" err="1"/>
              <a:t>igual</a:t>
            </a:r>
            <a:r>
              <a:rPr dirty="0"/>
              <a:t> </a:t>
            </a:r>
            <a:r>
              <a:rPr dirty="0" err="1"/>
              <a:t>protección</a:t>
            </a:r>
            <a:r>
              <a:rPr dirty="0"/>
              <a:t> de las </a:t>
            </a:r>
            <a:r>
              <a:rPr dirty="0" err="1"/>
              <a:t>leyes</a:t>
            </a:r>
            <a:r>
              <a:rPr dirty="0"/>
              <a:t>.  No se </a:t>
            </a:r>
            <a:r>
              <a:rPr dirty="0" err="1"/>
              <a:t>aprobarán</a:t>
            </a:r>
            <a:r>
              <a:rPr dirty="0"/>
              <a:t> </a:t>
            </a:r>
            <a:r>
              <a:rPr dirty="0" err="1"/>
              <a:t>leyes</a:t>
            </a:r>
            <a:r>
              <a:rPr dirty="0"/>
              <a:t> que </a:t>
            </a:r>
            <a:r>
              <a:rPr dirty="0" err="1"/>
              <a:t>menoscaben</a:t>
            </a:r>
            <a:r>
              <a:rPr dirty="0"/>
              <a:t> las </a:t>
            </a:r>
            <a:r>
              <a:rPr dirty="0" err="1"/>
              <a:t>obligaciones</a:t>
            </a:r>
            <a:r>
              <a:rPr dirty="0"/>
              <a:t> </a:t>
            </a:r>
            <a:r>
              <a:rPr dirty="0" err="1"/>
              <a:t>contractuales</a:t>
            </a:r>
            <a:r>
              <a:rPr dirty="0"/>
              <a:t>.  Las </a:t>
            </a:r>
            <a:r>
              <a:rPr dirty="0" err="1"/>
              <a:t>leyes</a:t>
            </a:r>
            <a:r>
              <a:rPr dirty="0"/>
              <a:t> </a:t>
            </a:r>
            <a:r>
              <a:rPr dirty="0" err="1"/>
              <a:t>determinarán</a:t>
            </a:r>
            <a:r>
              <a:rPr dirty="0"/>
              <a:t> un </a:t>
            </a:r>
            <a:r>
              <a:rPr dirty="0" err="1"/>
              <a:t>mínimo</a:t>
            </a:r>
            <a:r>
              <a:rPr dirty="0"/>
              <a:t> de </a:t>
            </a:r>
            <a:r>
              <a:rPr dirty="0" err="1"/>
              <a:t>propiedad</a:t>
            </a:r>
            <a:r>
              <a:rPr dirty="0"/>
              <a:t> y </a:t>
            </a:r>
            <a:r>
              <a:rPr dirty="0" err="1"/>
              <a:t>pertenencias</a:t>
            </a:r>
            <a:r>
              <a:rPr dirty="0"/>
              <a:t> no </a:t>
            </a:r>
            <a:r>
              <a:rPr dirty="0" err="1"/>
              <a:t>sujeta</a:t>
            </a:r>
            <a:r>
              <a:rPr dirty="0"/>
              <a:t> a embargo.</a:t>
            </a:r>
          </a:p>
          <a:p>
            <a:pPr>
              <a:defRPr>
                <a:solidFill>
                  <a:srgbClr val="FFFFFF"/>
                </a:solidFill>
              </a:defRPr>
            </a:pPr>
            <a:endParaRPr dirty="0"/>
          </a:p>
          <a:p>
            <a:pPr>
              <a:defRPr>
                <a:solidFill>
                  <a:srgbClr val="FFFFFF"/>
                </a:solidFill>
              </a:defRPr>
            </a:pPr>
            <a:endParaRPr dirty="0"/>
          </a:p>
          <a:p>
            <a:pPr algn="just">
              <a:defRPr>
                <a:solidFill>
                  <a:srgbClr val="FFFFFF"/>
                </a:solidFill>
              </a:defRPr>
            </a:pPr>
            <a:r>
              <a:rPr dirty="0"/>
              <a:t>	</a:t>
            </a:r>
          </a:p>
          <a:p>
            <a:pPr algn="ctr">
              <a:defRPr>
                <a:solidFill>
                  <a:srgbClr val="FFFFFF"/>
                </a:solidFill>
              </a:defRPr>
            </a:pPr>
            <a:endParaRPr dirty="0"/>
          </a:p>
          <a:p>
            <a:pPr algn="ctr">
              <a:defRPr>
                <a:solidFill>
                  <a:srgbClr val="FFFFFF"/>
                </a:solidFill>
              </a:defRPr>
            </a:pPr>
            <a:endParaRPr dirty="0"/>
          </a:p>
          <a:p>
            <a:pPr algn="ctr">
              <a:defRPr>
                <a:solidFill>
                  <a:srgbClr val="FFFFFF"/>
                </a:solidFill>
              </a:defRPr>
            </a:pPr>
            <a:endParaRPr dirty="0"/>
          </a:p>
          <a:p>
            <a:pPr algn="ctr">
              <a:defRPr>
                <a:solidFill>
                  <a:srgbClr val="FFFFFF"/>
                </a:solidFill>
              </a:defRPr>
            </a:pPr>
            <a:endParaRPr dirty="0"/>
          </a:p>
          <a:p>
            <a:pPr algn="ctr">
              <a:defRPr>
                <a:solidFill>
                  <a:srgbClr val="FFFFFF"/>
                </a:solidFill>
              </a:defRPr>
            </a:pPr>
            <a:endParaRPr dirty="0"/>
          </a:p>
          <a:p>
            <a:pPr algn="ctr">
              <a:defRPr>
                <a:solidFill>
                  <a:srgbClr val="FFFFFF"/>
                </a:solidFill>
              </a:defRPr>
            </a:pPr>
            <a:endParaRPr dirty="0"/>
          </a:p>
          <a:p>
            <a:pPr algn="ctr">
              <a:defRPr>
                <a:solidFill>
                  <a:srgbClr val="FFFFFF"/>
                </a:solidFill>
              </a:defRPr>
            </a:pPr>
            <a:endParaRPr dirty="0"/>
          </a:p>
          <a:p>
            <a:pPr algn="ctr">
              <a:defRPr>
                <a:solidFill>
                  <a:srgbClr val="FFFFFF"/>
                </a:solidFill>
              </a:defRPr>
            </a:pPr>
            <a:endParaRPr dirty="0"/>
          </a:p>
          <a:p>
            <a:pPr algn="ctr">
              <a:defRPr>
                <a:solidFill>
                  <a:srgbClr val="FFFFFF"/>
                </a:solidFill>
              </a:defRPr>
            </a:pPr>
            <a:endParaRPr dirty="0"/>
          </a:p>
        </p:txBody>
      </p:sp>
      <p:pic>
        <p:nvPicPr>
          <p:cNvPr id="2" name="Picture 1">
            <a:extLst>
              <a:ext uri="{FF2B5EF4-FFF2-40B4-BE49-F238E27FC236}">
                <a16:creationId xmlns:a16="http://schemas.microsoft.com/office/drawing/2014/main" id="{C14B8B5F-422C-5246-0E8D-5CE071DF99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Shape 117"/>
          <p:cNvSpPr/>
          <p:nvPr/>
        </p:nvSpPr>
        <p:spPr>
          <a:xfrm>
            <a:off x="232499" y="562147"/>
            <a:ext cx="8985244" cy="486207"/>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ctr">
              <a:defRPr sz="2800">
                <a:solidFill>
                  <a:srgbClr val="FFFFFF"/>
                </a:solidFill>
              </a:defRPr>
            </a:lvl1pPr>
          </a:lstStyle>
          <a:p>
            <a:r>
              <a:rPr dirty="0"/>
              <a:t>LA COMUNIDAD SORDA DE PUERTO RICO</a:t>
            </a:r>
          </a:p>
        </p:txBody>
      </p:sp>
      <p:sp>
        <p:nvSpPr>
          <p:cNvPr id="118" name="Shape 118"/>
          <p:cNvSpPr/>
          <p:nvPr/>
        </p:nvSpPr>
        <p:spPr>
          <a:xfrm>
            <a:off x="523567" y="1901997"/>
            <a:ext cx="8096865" cy="4524315"/>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algn="just">
              <a:defRPr>
                <a:solidFill>
                  <a:srgbClr val="FFFFFF"/>
                </a:solidFill>
              </a:defRPr>
            </a:pPr>
            <a:r>
              <a:rPr dirty="0"/>
              <a:t>	</a:t>
            </a:r>
            <a:r>
              <a:rPr dirty="0" err="1"/>
              <a:t>En</a:t>
            </a:r>
            <a:r>
              <a:rPr dirty="0"/>
              <a:t> Puerto Rico no </a:t>
            </a:r>
            <a:r>
              <a:rPr dirty="0" err="1"/>
              <a:t>existe</a:t>
            </a:r>
            <a:r>
              <a:rPr dirty="0"/>
              <a:t> un </a:t>
            </a:r>
            <a:r>
              <a:rPr dirty="0" err="1"/>
              <a:t>censo</a:t>
            </a:r>
            <a:r>
              <a:rPr dirty="0"/>
              <a:t> </a:t>
            </a:r>
            <a:r>
              <a:rPr dirty="0" err="1"/>
              <a:t>reciente</a:t>
            </a:r>
            <a:r>
              <a:rPr dirty="0"/>
              <a:t> que </a:t>
            </a:r>
            <a:r>
              <a:rPr dirty="0" err="1"/>
              <a:t>nos</a:t>
            </a:r>
            <a:r>
              <a:rPr dirty="0"/>
              <a:t> </a:t>
            </a:r>
            <a:r>
              <a:rPr dirty="0" err="1"/>
              <a:t>permita</a:t>
            </a:r>
            <a:r>
              <a:rPr dirty="0"/>
              <a:t> saber </a:t>
            </a:r>
            <a:r>
              <a:rPr dirty="0" err="1"/>
              <a:t>cuántas</a:t>
            </a:r>
            <a:r>
              <a:rPr dirty="0"/>
              <a:t> personas </a:t>
            </a:r>
            <a:r>
              <a:rPr dirty="0" err="1"/>
              <a:t>sordas</a:t>
            </a:r>
            <a:r>
              <a:rPr dirty="0"/>
              <a:t> </a:t>
            </a:r>
            <a:r>
              <a:rPr dirty="0" err="1"/>
              <a:t>existen</a:t>
            </a:r>
            <a:r>
              <a:rPr dirty="0"/>
              <a:t> </a:t>
            </a:r>
            <a:r>
              <a:rPr dirty="0" err="1"/>
              <a:t>en</a:t>
            </a:r>
            <a:r>
              <a:rPr dirty="0"/>
              <a:t> la </a:t>
            </a:r>
            <a:r>
              <a:rPr dirty="0" err="1"/>
              <a:t>isla</a:t>
            </a:r>
            <a:r>
              <a:rPr dirty="0"/>
              <a:t>.  El </a:t>
            </a:r>
            <a:r>
              <a:rPr dirty="0" err="1"/>
              <a:t>Departamento</a:t>
            </a:r>
            <a:r>
              <a:rPr dirty="0"/>
              <a:t> de </a:t>
            </a:r>
            <a:r>
              <a:rPr dirty="0" err="1"/>
              <a:t>Salud</a:t>
            </a:r>
            <a:r>
              <a:rPr dirty="0"/>
              <a:t> </a:t>
            </a:r>
            <a:r>
              <a:rPr dirty="0" err="1"/>
              <a:t>en</a:t>
            </a:r>
            <a:r>
              <a:rPr dirty="0"/>
              <a:t> </a:t>
            </a:r>
            <a:r>
              <a:rPr dirty="0" err="1"/>
              <a:t>el</a:t>
            </a:r>
            <a:r>
              <a:rPr dirty="0"/>
              <a:t> </a:t>
            </a:r>
            <a:r>
              <a:rPr dirty="0" err="1"/>
              <a:t>año</a:t>
            </a:r>
            <a:r>
              <a:rPr dirty="0"/>
              <a:t> 1974 </a:t>
            </a:r>
            <a:r>
              <a:rPr dirty="0" err="1"/>
              <a:t>llevó</a:t>
            </a:r>
            <a:r>
              <a:rPr dirty="0"/>
              <a:t> a </a:t>
            </a:r>
            <a:r>
              <a:rPr dirty="0" err="1"/>
              <a:t>cabo</a:t>
            </a:r>
            <a:r>
              <a:rPr dirty="0"/>
              <a:t> un </a:t>
            </a:r>
            <a:r>
              <a:rPr dirty="0" err="1"/>
              <a:t>estudio</a:t>
            </a:r>
            <a:r>
              <a:rPr dirty="0"/>
              <a:t> que </a:t>
            </a:r>
            <a:r>
              <a:rPr dirty="0" err="1"/>
              <a:t>reveló</a:t>
            </a:r>
            <a:r>
              <a:rPr dirty="0"/>
              <a:t> que para </a:t>
            </a:r>
            <a:r>
              <a:rPr dirty="0" err="1"/>
              <a:t>esa</a:t>
            </a:r>
            <a:r>
              <a:rPr dirty="0"/>
              <a:t> </a:t>
            </a:r>
            <a:r>
              <a:rPr dirty="0" err="1"/>
              <a:t>época</a:t>
            </a:r>
            <a:r>
              <a:rPr dirty="0"/>
              <a:t> </a:t>
            </a:r>
            <a:r>
              <a:rPr dirty="0" err="1"/>
              <a:t>había</a:t>
            </a:r>
            <a:r>
              <a:rPr dirty="0"/>
              <a:t> </a:t>
            </a:r>
            <a:r>
              <a:rPr dirty="0" err="1"/>
              <a:t>en</a:t>
            </a:r>
            <a:r>
              <a:rPr dirty="0"/>
              <a:t> Puerto Rico </a:t>
            </a:r>
            <a:r>
              <a:rPr dirty="0" err="1"/>
              <a:t>unas</a:t>
            </a:r>
            <a:r>
              <a:rPr dirty="0"/>
              <a:t> 97,962 personas con </a:t>
            </a:r>
            <a:r>
              <a:rPr dirty="0" err="1"/>
              <a:t>problemas</a:t>
            </a:r>
            <a:r>
              <a:rPr dirty="0"/>
              <a:t> </a:t>
            </a:r>
            <a:r>
              <a:rPr dirty="0" err="1"/>
              <a:t>auditivos</a:t>
            </a:r>
            <a:r>
              <a:rPr dirty="0"/>
              <a:t> </a:t>
            </a:r>
            <a:r>
              <a:rPr dirty="0" err="1"/>
              <a:t>severos</a:t>
            </a:r>
            <a:r>
              <a:rPr dirty="0"/>
              <a:t>.  </a:t>
            </a:r>
            <a:r>
              <a:rPr dirty="0" err="1"/>
              <a:t>Según</a:t>
            </a:r>
            <a:r>
              <a:rPr dirty="0"/>
              <a:t> </a:t>
            </a:r>
            <a:r>
              <a:rPr dirty="0" err="1"/>
              <a:t>datos</a:t>
            </a:r>
            <a:r>
              <a:rPr dirty="0"/>
              <a:t> </a:t>
            </a:r>
            <a:r>
              <a:rPr dirty="0" err="1"/>
              <a:t>ofrecidos</a:t>
            </a:r>
            <a:r>
              <a:rPr dirty="0"/>
              <a:t> </a:t>
            </a:r>
            <a:r>
              <a:rPr dirty="0" err="1"/>
              <a:t>por</a:t>
            </a:r>
            <a:r>
              <a:rPr dirty="0"/>
              <a:t> la </a:t>
            </a:r>
            <a:r>
              <a:rPr lang="en-US" dirty="0" err="1"/>
              <a:t>Defensoría</a:t>
            </a:r>
            <a:r>
              <a:rPr dirty="0"/>
              <a:t> de </a:t>
            </a:r>
            <a:r>
              <a:rPr lang="en-US" dirty="0"/>
              <a:t>las </a:t>
            </a:r>
            <a:r>
              <a:rPr dirty="0"/>
              <a:t>Personas con </a:t>
            </a:r>
            <a:r>
              <a:rPr dirty="0" err="1"/>
              <a:t>Impedimentos</a:t>
            </a:r>
            <a:r>
              <a:rPr dirty="0"/>
              <a:t>, </a:t>
            </a:r>
            <a:r>
              <a:rPr dirty="0" err="1"/>
              <a:t>en</a:t>
            </a:r>
            <a:r>
              <a:rPr dirty="0"/>
              <a:t> Puerto </a:t>
            </a:r>
            <a:r>
              <a:rPr lang="en-US" dirty="0"/>
              <a:t>R</a:t>
            </a:r>
            <a:r>
              <a:rPr dirty="0"/>
              <a:t>ico </a:t>
            </a:r>
            <a:r>
              <a:rPr dirty="0" err="1"/>
              <a:t>existe</a:t>
            </a:r>
            <a:r>
              <a:rPr dirty="0"/>
              <a:t> </a:t>
            </a:r>
            <a:r>
              <a:rPr dirty="0" err="1"/>
              <a:t>una</a:t>
            </a:r>
            <a:r>
              <a:rPr dirty="0"/>
              <a:t> población de personas </a:t>
            </a:r>
            <a:r>
              <a:rPr dirty="0" err="1"/>
              <a:t>sordas</a:t>
            </a:r>
            <a:r>
              <a:rPr dirty="0"/>
              <a:t> </a:t>
            </a:r>
            <a:r>
              <a:rPr dirty="0" err="1"/>
              <a:t>estimadas</a:t>
            </a:r>
            <a:r>
              <a:rPr dirty="0"/>
              <a:t> en</a:t>
            </a:r>
            <a:r>
              <a:rPr lang="en-US" dirty="0"/>
              <a:t>tre</a:t>
            </a:r>
            <a:r>
              <a:rPr dirty="0"/>
              <a:t> 189,000</a:t>
            </a:r>
            <a:r>
              <a:rPr lang="en-US" dirty="0"/>
              <a:t> a 200,000</a:t>
            </a:r>
            <a:r>
              <a:rPr dirty="0"/>
              <a:t>. Los </a:t>
            </a:r>
            <a:r>
              <a:rPr dirty="0" err="1"/>
              <a:t>Estados</a:t>
            </a:r>
            <a:r>
              <a:rPr dirty="0"/>
              <a:t> Unidos de </a:t>
            </a:r>
            <a:r>
              <a:rPr dirty="0" err="1"/>
              <a:t>Norteamérica</a:t>
            </a:r>
            <a:r>
              <a:rPr dirty="0"/>
              <a:t> </a:t>
            </a:r>
            <a:r>
              <a:rPr dirty="0" err="1"/>
              <a:t>contabilizaron</a:t>
            </a:r>
            <a:r>
              <a:rPr dirty="0"/>
              <a:t> </a:t>
            </a:r>
            <a:r>
              <a:rPr dirty="0" err="1"/>
              <a:t>más</a:t>
            </a:r>
            <a:r>
              <a:rPr dirty="0"/>
              <a:t> de 150,000 personas </a:t>
            </a:r>
            <a:r>
              <a:rPr dirty="0" err="1"/>
              <a:t>sordas</a:t>
            </a:r>
            <a:r>
              <a:rPr dirty="0"/>
              <a:t> </a:t>
            </a:r>
            <a:r>
              <a:rPr dirty="0" err="1"/>
              <a:t>aproximadamente</a:t>
            </a:r>
            <a:r>
              <a:rPr dirty="0"/>
              <a:t>, </a:t>
            </a:r>
            <a:r>
              <a:rPr dirty="0" err="1"/>
              <a:t>en</a:t>
            </a:r>
            <a:r>
              <a:rPr dirty="0"/>
              <a:t> </a:t>
            </a:r>
            <a:r>
              <a:rPr dirty="0" err="1"/>
              <a:t>el</a:t>
            </a:r>
            <a:r>
              <a:rPr dirty="0"/>
              <a:t> censo del 20</a:t>
            </a:r>
            <a:r>
              <a:rPr lang="en-US" dirty="0"/>
              <a:t>1</a:t>
            </a:r>
            <a:r>
              <a:rPr dirty="0"/>
              <a:t>0. Sin embargo, </a:t>
            </a:r>
            <a:r>
              <a:rPr dirty="0" err="1"/>
              <a:t>en</a:t>
            </a:r>
            <a:r>
              <a:rPr dirty="0"/>
              <a:t> </a:t>
            </a:r>
            <a:r>
              <a:rPr dirty="0" err="1"/>
              <a:t>el</a:t>
            </a:r>
            <a:r>
              <a:rPr dirty="0"/>
              <a:t> censo del </a:t>
            </a:r>
            <a:r>
              <a:rPr lang="en-US" dirty="0"/>
              <a:t>2020</a:t>
            </a:r>
            <a:r>
              <a:rPr dirty="0"/>
              <a:t>, no se </a:t>
            </a:r>
            <a:r>
              <a:rPr dirty="0" err="1"/>
              <a:t>incluyeron</a:t>
            </a:r>
            <a:r>
              <a:rPr dirty="0"/>
              <a:t> </a:t>
            </a:r>
            <a:r>
              <a:rPr dirty="0" err="1"/>
              <a:t>los</a:t>
            </a:r>
            <a:r>
              <a:rPr dirty="0"/>
              <a:t> </a:t>
            </a:r>
            <a:r>
              <a:rPr dirty="0" err="1"/>
              <a:t>sordos</a:t>
            </a:r>
            <a:r>
              <a:rPr dirty="0"/>
              <a:t>.  Se </a:t>
            </a:r>
            <a:r>
              <a:rPr dirty="0" err="1"/>
              <a:t>entiende</a:t>
            </a:r>
            <a:r>
              <a:rPr dirty="0"/>
              <a:t> que </a:t>
            </a:r>
            <a:r>
              <a:rPr dirty="0" err="1"/>
              <a:t>esta</a:t>
            </a:r>
            <a:r>
              <a:rPr dirty="0"/>
              <a:t> población </a:t>
            </a:r>
            <a:r>
              <a:rPr dirty="0" err="1"/>
              <a:t>va</a:t>
            </a:r>
            <a:r>
              <a:rPr dirty="0"/>
              <a:t> </a:t>
            </a:r>
            <a:r>
              <a:rPr dirty="0" err="1"/>
              <a:t>en</a:t>
            </a:r>
            <a:r>
              <a:rPr dirty="0"/>
              <a:t> </a:t>
            </a:r>
            <a:r>
              <a:rPr dirty="0" err="1"/>
              <a:t>incremento</a:t>
            </a:r>
            <a:r>
              <a:rPr dirty="0"/>
              <a:t>.</a:t>
            </a:r>
            <a:r>
              <a:rPr lang="en-US" dirty="0"/>
              <a:t> </a:t>
            </a:r>
            <a:r>
              <a:rPr lang="en-US" dirty="0" err="1"/>
              <a:t>Según</a:t>
            </a:r>
            <a:r>
              <a:rPr lang="en-US" dirty="0"/>
              <a:t> </a:t>
            </a:r>
            <a:r>
              <a:rPr lang="en-US" dirty="0" err="1"/>
              <a:t>datos</a:t>
            </a:r>
            <a:r>
              <a:rPr lang="en-US" dirty="0"/>
              <a:t> del Instituto de </a:t>
            </a:r>
            <a:r>
              <a:rPr lang="en-US" dirty="0" err="1"/>
              <a:t>Estadísticas</a:t>
            </a:r>
            <a:r>
              <a:rPr lang="en-US" dirty="0"/>
              <a:t> de P.R. para </a:t>
            </a:r>
            <a:r>
              <a:rPr lang="en-US" dirty="0" err="1"/>
              <a:t>el</a:t>
            </a:r>
            <a:r>
              <a:rPr lang="en-US" dirty="0"/>
              <a:t> </a:t>
            </a:r>
            <a:r>
              <a:rPr lang="en-US" dirty="0" err="1"/>
              <a:t>año</a:t>
            </a:r>
            <a:r>
              <a:rPr lang="en-US" dirty="0"/>
              <a:t> 2018 se </a:t>
            </a:r>
            <a:r>
              <a:rPr lang="en-US" dirty="0" err="1"/>
              <a:t>estimó</a:t>
            </a:r>
            <a:r>
              <a:rPr lang="en-US" dirty="0"/>
              <a:t> un </a:t>
            </a:r>
            <a:r>
              <a:rPr lang="en-US" dirty="0" err="1"/>
              <a:t>aumento</a:t>
            </a:r>
            <a:r>
              <a:rPr lang="en-US" dirty="0"/>
              <a:t> de 68,495 personas </a:t>
            </a:r>
            <a:r>
              <a:rPr lang="en-US" dirty="0" err="1"/>
              <a:t>sordas</a:t>
            </a:r>
            <a:r>
              <a:rPr lang="en-US" dirty="0"/>
              <a:t> y </a:t>
            </a:r>
            <a:r>
              <a:rPr lang="en-US" dirty="0" err="1"/>
              <a:t>representando</a:t>
            </a:r>
            <a:r>
              <a:rPr lang="en-US" dirty="0"/>
              <a:t> un 8.4% de la población. </a:t>
            </a:r>
            <a:r>
              <a:rPr lang="en-US" dirty="0" err="1"/>
              <a:t>Según</a:t>
            </a:r>
            <a:r>
              <a:rPr lang="en-US" dirty="0"/>
              <a:t> </a:t>
            </a:r>
            <a:r>
              <a:rPr lang="en-US" dirty="0" err="1"/>
              <a:t>estudios</a:t>
            </a:r>
            <a:r>
              <a:rPr lang="en-US" dirty="0"/>
              <a:t> de la Universidad </a:t>
            </a:r>
            <a:r>
              <a:rPr lang="en-US" dirty="0" err="1"/>
              <a:t>Interamericana</a:t>
            </a:r>
            <a:r>
              <a:rPr lang="en-US" dirty="0"/>
              <a:t> la </a:t>
            </a:r>
            <a:r>
              <a:rPr lang="en-US" dirty="0" err="1"/>
              <a:t>cantidad</a:t>
            </a:r>
            <a:r>
              <a:rPr lang="en-US" dirty="0"/>
              <a:t> de personas que </a:t>
            </a:r>
            <a:r>
              <a:rPr lang="en-US" dirty="0" err="1"/>
              <a:t>reflejan</a:t>
            </a:r>
            <a:r>
              <a:rPr lang="en-US" dirty="0"/>
              <a:t> </a:t>
            </a:r>
            <a:r>
              <a:rPr lang="en-US" dirty="0" err="1"/>
              <a:t>alguna</a:t>
            </a:r>
            <a:r>
              <a:rPr lang="en-US" dirty="0"/>
              <a:t> </a:t>
            </a:r>
            <a:r>
              <a:rPr lang="en-US" dirty="0" err="1"/>
              <a:t>pérdida</a:t>
            </a:r>
            <a:r>
              <a:rPr lang="en-US" dirty="0"/>
              <a:t> de </a:t>
            </a:r>
            <a:r>
              <a:rPr lang="en-US" dirty="0" err="1"/>
              <a:t>audición</a:t>
            </a:r>
            <a:r>
              <a:rPr lang="en-US" dirty="0"/>
              <a:t>  significative </a:t>
            </a:r>
            <a:r>
              <a:rPr lang="en-US" dirty="0" err="1"/>
              <a:t>asciende</a:t>
            </a:r>
            <a:r>
              <a:rPr lang="en-US" dirty="0"/>
              <a:t> a 340,000.</a:t>
            </a:r>
          </a:p>
          <a:p>
            <a:pPr algn="just">
              <a:defRPr>
                <a:solidFill>
                  <a:srgbClr val="FFFFFF"/>
                </a:solidFill>
              </a:defRPr>
            </a:pPr>
            <a:endParaRPr lang="en-US" dirty="0"/>
          </a:p>
          <a:p>
            <a:pPr algn="just">
              <a:defRPr>
                <a:solidFill>
                  <a:srgbClr val="FFFFFF"/>
                </a:solidFill>
              </a:defRPr>
            </a:pPr>
            <a:r>
              <a:rPr lang="en-US" dirty="0"/>
              <a:t>	</a:t>
            </a:r>
            <a:endParaRPr dirty="0"/>
          </a:p>
        </p:txBody>
      </p:sp>
      <p:sp>
        <p:nvSpPr>
          <p:cNvPr id="2" name="Rectangle 2">
            <a:extLst>
              <a:ext uri="{FF2B5EF4-FFF2-40B4-BE49-F238E27FC236}">
                <a16:creationId xmlns:a16="http://schemas.microsoft.com/office/drawing/2014/main" id="{8BF001AC-7CF5-1D4B-127F-E730E5B7070E}"/>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PR"/>
          </a:p>
        </p:txBody>
      </p:sp>
      <p:pic>
        <p:nvPicPr>
          <p:cNvPr id="1025" name="Picture 1">
            <a:extLst>
              <a:ext uri="{FF2B5EF4-FFF2-40B4-BE49-F238E27FC236}">
                <a16:creationId xmlns:a16="http://schemas.microsoft.com/office/drawing/2014/main" id="{74B0EDEE-73B0-4F56-1043-F847977B62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0699915"/>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Shape 122"/>
          <p:cNvSpPr>
            <a:spLocks noGrp="1"/>
          </p:cNvSpPr>
          <p:nvPr>
            <p:ph type="title"/>
          </p:nvPr>
        </p:nvSpPr>
        <p:spPr>
          <a:xfrm>
            <a:off x="2037907" y="2274902"/>
            <a:ext cx="8320859" cy="1154098"/>
          </a:xfrm>
          <a:prstGeom prst="rect">
            <a:avLst/>
          </a:prstGeom>
        </p:spPr>
        <p:txBody>
          <a:bodyPr/>
          <a:lstStyle>
            <a:lvl1pPr>
              <a:defRPr sz="5400"/>
            </a:lvl1pPr>
          </a:lstStyle>
          <a:p>
            <a:r>
              <a:rPr lang="en-US" dirty="0"/>
              <a:t>LEGISLACIONES</a:t>
            </a:r>
            <a:endParaRPr dirty="0"/>
          </a:p>
        </p:txBody>
      </p:sp>
      <p:pic>
        <p:nvPicPr>
          <p:cNvPr id="2" name="Picture 1">
            <a:extLst>
              <a:ext uri="{FF2B5EF4-FFF2-40B4-BE49-F238E27FC236}">
                <a16:creationId xmlns:a16="http://schemas.microsoft.com/office/drawing/2014/main" id="{26ADBA78-E282-6433-42A6-92C49A2F5E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468472" y="187918"/>
            <a:ext cx="1773283" cy="269666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1">
            <a:extLst>
              <a:ext uri="{FF2B5EF4-FFF2-40B4-BE49-F238E27FC236}">
                <a16:creationId xmlns:a16="http://schemas.microsoft.com/office/drawing/2014/main" id="{9B4D288E-4100-B411-6D0A-6142CBF40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6972511" y="3809689"/>
            <a:ext cx="1788031" cy="2719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7692371"/>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p:cNvSpPr>
          <p:nvPr>
            <p:ph type="title"/>
          </p:nvPr>
        </p:nvSpPr>
        <p:spPr>
          <a:xfrm>
            <a:off x="471946" y="314232"/>
            <a:ext cx="8577683" cy="1154098"/>
          </a:xfrm>
          <a:prstGeom prst="rect">
            <a:avLst/>
          </a:prstGeom>
        </p:spPr>
        <p:txBody>
          <a:bodyPr/>
          <a:lstStyle/>
          <a:p>
            <a:pPr algn="ctr">
              <a:defRPr sz="3200"/>
            </a:pPr>
            <a:r>
              <a:rPr dirty="0"/>
              <a:t>AMERICAN WITH DISABILITIES ACT</a:t>
            </a:r>
            <a:br>
              <a:rPr dirty="0"/>
            </a:br>
            <a:r>
              <a:rPr dirty="0"/>
              <a:t> (ADA)</a:t>
            </a:r>
          </a:p>
        </p:txBody>
      </p:sp>
      <p:sp>
        <p:nvSpPr>
          <p:cNvPr id="174" name="Shape 174"/>
          <p:cNvSpPr/>
          <p:nvPr/>
        </p:nvSpPr>
        <p:spPr>
          <a:xfrm>
            <a:off x="132692" y="1620616"/>
            <a:ext cx="8843073" cy="4678204"/>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sz="2000">
                <a:solidFill>
                  <a:srgbClr val="FFFFFF"/>
                </a:solidFill>
              </a:defRPr>
            </a:pPr>
            <a:r>
              <a:rPr dirty="0"/>
              <a:t>TITULO II.  ACTIVIDADES GUBERNAMENTALES LOCALES Y ESTATALES</a:t>
            </a:r>
          </a:p>
          <a:p>
            <a:pPr>
              <a:defRPr>
                <a:solidFill>
                  <a:srgbClr val="FFFFFF"/>
                </a:solidFill>
              </a:defRPr>
            </a:pPr>
            <a:endParaRPr dirty="0"/>
          </a:p>
          <a:p>
            <a:pPr algn="just">
              <a:defRPr>
                <a:solidFill>
                  <a:srgbClr val="FFFFFF"/>
                </a:solidFill>
              </a:defRPr>
            </a:pPr>
            <a:r>
              <a:rPr dirty="0"/>
              <a:t>	</a:t>
            </a:r>
            <a:r>
              <a:rPr sz="2000" dirty="0"/>
              <a:t>El </a:t>
            </a:r>
            <a:r>
              <a:rPr sz="2000" dirty="0" err="1"/>
              <a:t>Título</a:t>
            </a:r>
            <a:r>
              <a:rPr sz="2000" dirty="0"/>
              <a:t> II de la Ley ADA </a:t>
            </a:r>
            <a:r>
              <a:rPr sz="2000" dirty="0" err="1"/>
              <a:t>ampara</a:t>
            </a:r>
            <a:r>
              <a:rPr sz="2000" dirty="0"/>
              <a:t> </a:t>
            </a:r>
            <a:r>
              <a:rPr sz="2000" dirty="0" err="1"/>
              <a:t>todas</a:t>
            </a:r>
            <a:r>
              <a:rPr sz="2000" dirty="0"/>
              <a:t> las </a:t>
            </a:r>
            <a:r>
              <a:rPr sz="2000" dirty="0" err="1"/>
              <a:t>actividades</a:t>
            </a:r>
            <a:r>
              <a:rPr sz="2000" dirty="0"/>
              <a:t> de </a:t>
            </a:r>
            <a:r>
              <a:rPr sz="2000" dirty="0" err="1"/>
              <a:t>los</a:t>
            </a:r>
            <a:r>
              <a:rPr sz="2000" dirty="0"/>
              <a:t> </a:t>
            </a:r>
            <a:r>
              <a:rPr sz="2000" dirty="0" err="1"/>
              <a:t>gobiernos</a:t>
            </a:r>
            <a:r>
              <a:rPr sz="2000" dirty="0"/>
              <a:t> locales y </a:t>
            </a:r>
            <a:r>
              <a:rPr sz="2000" dirty="0" err="1"/>
              <a:t>estatales</a:t>
            </a:r>
            <a:r>
              <a:rPr sz="2000" dirty="0"/>
              <a:t> </a:t>
            </a:r>
            <a:r>
              <a:rPr sz="2000" dirty="0" err="1"/>
              <a:t>independientemente</a:t>
            </a:r>
            <a:r>
              <a:rPr sz="2000" dirty="0"/>
              <a:t> del </a:t>
            </a:r>
            <a:r>
              <a:rPr sz="2000" dirty="0" err="1"/>
              <a:t>tamaño</a:t>
            </a:r>
            <a:r>
              <a:rPr sz="2000" dirty="0"/>
              <a:t> de la </a:t>
            </a:r>
            <a:r>
              <a:rPr sz="2000" dirty="0" err="1"/>
              <a:t>entidad</a:t>
            </a:r>
            <a:r>
              <a:rPr sz="2000" dirty="0"/>
              <a:t> </a:t>
            </a:r>
            <a:r>
              <a:rPr sz="2000" dirty="0" err="1"/>
              <a:t>gubernamental</a:t>
            </a:r>
            <a:r>
              <a:rPr sz="2000" dirty="0"/>
              <a:t> o del </a:t>
            </a:r>
            <a:r>
              <a:rPr sz="2000" dirty="0" err="1"/>
              <a:t>recibo</a:t>
            </a:r>
            <a:r>
              <a:rPr sz="2000" dirty="0"/>
              <a:t> de </a:t>
            </a:r>
            <a:r>
              <a:rPr sz="2000" dirty="0" err="1"/>
              <a:t>fondos</a:t>
            </a:r>
            <a:r>
              <a:rPr sz="2000" dirty="0"/>
              <a:t> federales.</a:t>
            </a:r>
          </a:p>
          <a:p>
            <a:pPr algn="just">
              <a:defRPr sz="2000">
                <a:solidFill>
                  <a:srgbClr val="FFFFFF"/>
                </a:solidFill>
              </a:defRPr>
            </a:pPr>
            <a:endParaRPr sz="2000" dirty="0"/>
          </a:p>
          <a:p>
            <a:pPr algn="just">
              <a:defRPr sz="2000">
                <a:solidFill>
                  <a:srgbClr val="FFFFFF"/>
                </a:solidFill>
              </a:defRPr>
            </a:pPr>
            <a:r>
              <a:rPr dirty="0"/>
              <a:t>	</a:t>
            </a:r>
            <a:r>
              <a:rPr dirty="0" err="1"/>
              <a:t>Requiere</a:t>
            </a:r>
            <a:r>
              <a:rPr dirty="0"/>
              <a:t> que </a:t>
            </a:r>
            <a:r>
              <a:rPr dirty="0" err="1"/>
              <a:t>los</a:t>
            </a:r>
            <a:r>
              <a:rPr dirty="0"/>
              <a:t> </a:t>
            </a:r>
            <a:r>
              <a:rPr dirty="0" err="1"/>
              <a:t>gobiernos</a:t>
            </a:r>
            <a:r>
              <a:rPr dirty="0"/>
              <a:t> locales y </a:t>
            </a:r>
            <a:r>
              <a:rPr dirty="0" err="1"/>
              <a:t>estatales</a:t>
            </a:r>
            <a:r>
              <a:rPr dirty="0"/>
              <a:t> den a las personas </a:t>
            </a:r>
            <a:r>
              <a:rPr lang="en-US" dirty="0"/>
              <a:t>con </a:t>
            </a:r>
            <a:r>
              <a:rPr lang="en-US" dirty="0" err="1"/>
              <a:t>impedimento</a:t>
            </a:r>
            <a:r>
              <a:rPr dirty="0"/>
              <a:t> </a:t>
            </a:r>
            <a:r>
              <a:rPr dirty="0" err="1"/>
              <a:t>igualdad</a:t>
            </a:r>
            <a:r>
              <a:rPr dirty="0"/>
              <a:t> de </a:t>
            </a:r>
            <a:r>
              <a:rPr dirty="0" err="1"/>
              <a:t>oportunidades</a:t>
            </a:r>
            <a:r>
              <a:rPr dirty="0"/>
              <a:t> para </a:t>
            </a:r>
            <a:r>
              <a:rPr dirty="0" err="1"/>
              <a:t>beneficiarse</a:t>
            </a:r>
            <a:r>
              <a:rPr dirty="0"/>
              <a:t> de </a:t>
            </a:r>
            <a:r>
              <a:rPr dirty="0" err="1"/>
              <a:t>todos</a:t>
            </a:r>
            <a:r>
              <a:rPr dirty="0"/>
              <a:t> sus </a:t>
            </a:r>
            <a:r>
              <a:rPr dirty="0" err="1"/>
              <a:t>programas</a:t>
            </a:r>
            <a:r>
              <a:rPr dirty="0"/>
              <a:t>, </a:t>
            </a:r>
            <a:r>
              <a:rPr dirty="0" err="1"/>
              <a:t>servicios</a:t>
            </a:r>
            <a:r>
              <a:rPr dirty="0"/>
              <a:t> y </a:t>
            </a:r>
            <a:r>
              <a:rPr dirty="0" err="1"/>
              <a:t>actividades</a:t>
            </a:r>
            <a:r>
              <a:rPr dirty="0"/>
              <a:t> (</a:t>
            </a:r>
            <a:r>
              <a:rPr dirty="0" err="1"/>
              <a:t>por</a:t>
            </a:r>
            <a:r>
              <a:rPr dirty="0"/>
              <a:t> </a:t>
            </a:r>
            <a:r>
              <a:rPr dirty="0" err="1"/>
              <a:t>ejemplo</a:t>
            </a:r>
            <a:r>
              <a:rPr dirty="0"/>
              <a:t>:  </a:t>
            </a:r>
            <a:r>
              <a:rPr dirty="0" err="1"/>
              <a:t>educación</a:t>
            </a:r>
            <a:r>
              <a:rPr dirty="0"/>
              <a:t> </a:t>
            </a:r>
            <a:r>
              <a:rPr dirty="0" err="1"/>
              <a:t>pública</a:t>
            </a:r>
            <a:r>
              <a:rPr dirty="0"/>
              <a:t>, </a:t>
            </a:r>
            <a:r>
              <a:rPr dirty="0" err="1"/>
              <a:t>empleo</a:t>
            </a:r>
            <a:r>
              <a:rPr dirty="0"/>
              <a:t>, </a:t>
            </a:r>
            <a:r>
              <a:rPr dirty="0" err="1"/>
              <a:t>transporte</a:t>
            </a:r>
            <a:r>
              <a:rPr dirty="0"/>
              <a:t>, </a:t>
            </a:r>
            <a:r>
              <a:rPr dirty="0" err="1"/>
              <a:t>recreación</a:t>
            </a:r>
            <a:r>
              <a:rPr dirty="0"/>
              <a:t>, </a:t>
            </a:r>
            <a:r>
              <a:rPr dirty="0" err="1"/>
              <a:t>atención</a:t>
            </a:r>
            <a:r>
              <a:rPr dirty="0"/>
              <a:t> </a:t>
            </a:r>
            <a:r>
              <a:rPr dirty="0" err="1"/>
              <a:t>médica</a:t>
            </a:r>
            <a:r>
              <a:rPr dirty="0"/>
              <a:t>, </a:t>
            </a:r>
            <a:r>
              <a:rPr dirty="0" err="1"/>
              <a:t>servicios</a:t>
            </a:r>
            <a:r>
              <a:rPr dirty="0"/>
              <a:t> </a:t>
            </a:r>
            <a:r>
              <a:rPr dirty="0" err="1"/>
              <a:t>sociales</a:t>
            </a:r>
            <a:r>
              <a:rPr dirty="0"/>
              <a:t>, </a:t>
            </a:r>
            <a:r>
              <a:rPr dirty="0" err="1"/>
              <a:t>tribunales</a:t>
            </a:r>
            <a:r>
              <a:rPr dirty="0"/>
              <a:t>, </a:t>
            </a:r>
            <a:r>
              <a:rPr dirty="0" err="1"/>
              <a:t>votación</a:t>
            </a:r>
            <a:r>
              <a:rPr dirty="0"/>
              <a:t>, </a:t>
            </a:r>
            <a:r>
              <a:rPr dirty="0" err="1"/>
              <a:t>concejos</a:t>
            </a:r>
            <a:r>
              <a:rPr dirty="0"/>
              <a:t> </a:t>
            </a:r>
            <a:r>
              <a:rPr dirty="0" err="1"/>
              <a:t>municipales</a:t>
            </a:r>
            <a:r>
              <a:rPr dirty="0"/>
              <a:t>.)</a:t>
            </a:r>
          </a:p>
          <a:p>
            <a:pPr algn="just">
              <a:defRPr sz="2000">
                <a:solidFill>
                  <a:srgbClr val="FFFFFF"/>
                </a:solidFill>
              </a:defRPr>
            </a:pPr>
            <a:endParaRPr dirty="0"/>
          </a:p>
          <a:p>
            <a:pPr algn="just">
              <a:defRPr sz="2000">
                <a:solidFill>
                  <a:srgbClr val="FFFFFF"/>
                </a:solidFill>
              </a:defRPr>
            </a:pPr>
            <a:r>
              <a:rPr dirty="0"/>
              <a:t>	Las </a:t>
            </a:r>
            <a:r>
              <a:rPr dirty="0" err="1"/>
              <a:t>denuncias</a:t>
            </a:r>
            <a:r>
              <a:rPr dirty="0"/>
              <a:t> </a:t>
            </a:r>
            <a:r>
              <a:rPr dirty="0" err="1"/>
              <a:t>por</a:t>
            </a:r>
            <a:r>
              <a:rPr dirty="0"/>
              <a:t> </a:t>
            </a:r>
            <a:r>
              <a:rPr dirty="0" err="1"/>
              <a:t>violaciones</a:t>
            </a:r>
            <a:r>
              <a:rPr dirty="0"/>
              <a:t> al </a:t>
            </a:r>
            <a:r>
              <a:rPr dirty="0" err="1"/>
              <a:t>Título</a:t>
            </a:r>
            <a:r>
              <a:rPr dirty="0"/>
              <a:t> II </a:t>
            </a:r>
            <a:r>
              <a:rPr dirty="0" err="1"/>
              <a:t>pueden</a:t>
            </a:r>
            <a:r>
              <a:rPr dirty="0"/>
              <a:t> </a:t>
            </a:r>
            <a:r>
              <a:rPr dirty="0" err="1"/>
              <a:t>interponerse</a:t>
            </a:r>
            <a:r>
              <a:rPr dirty="0"/>
              <a:t> ante </a:t>
            </a:r>
            <a:r>
              <a:rPr dirty="0" err="1"/>
              <a:t>el</a:t>
            </a:r>
            <a:r>
              <a:rPr dirty="0"/>
              <a:t> </a:t>
            </a:r>
            <a:r>
              <a:rPr dirty="0" err="1"/>
              <a:t>Departamento</a:t>
            </a:r>
            <a:r>
              <a:rPr dirty="0"/>
              <a:t> de Justicia Federal </a:t>
            </a:r>
            <a:r>
              <a:rPr dirty="0" err="1"/>
              <a:t>dentro</a:t>
            </a:r>
            <a:r>
              <a:rPr dirty="0"/>
              <a:t> de un </a:t>
            </a:r>
            <a:r>
              <a:rPr dirty="0" err="1"/>
              <a:t>periódo</a:t>
            </a:r>
            <a:r>
              <a:rPr dirty="0"/>
              <a:t> de 180 días a </a:t>
            </a:r>
            <a:r>
              <a:rPr dirty="0" err="1"/>
              <a:t>partir</a:t>
            </a:r>
            <a:r>
              <a:rPr dirty="0"/>
              <a:t> de la </a:t>
            </a:r>
            <a:r>
              <a:rPr dirty="0" err="1"/>
              <a:t>fecha</a:t>
            </a:r>
            <a:r>
              <a:rPr dirty="0"/>
              <a:t> de la </a:t>
            </a:r>
            <a:r>
              <a:rPr dirty="0" err="1"/>
              <a:t>discriminación</a:t>
            </a:r>
            <a:r>
              <a:rPr dirty="0"/>
              <a:t>.</a:t>
            </a:r>
          </a:p>
        </p:txBody>
      </p:sp>
      <p:pic>
        <p:nvPicPr>
          <p:cNvPr id="2" name="Picture 1">
            <a:extLst>
              <a:ext uri="{FF2B5EF4-FFF2-40B4-BE49-F238E27FC236}">
                <a16:creationId xmlns:a16="http://schemas.microsoft.com/office/drawing/2014/main" id="{6C72D9F5-6763-A770-1B35-D2105644C4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Shape 176"/>
          <p:cNvSpPr>
            <a:spLocks noGrp="1"/>
          </p:cNvSpPr>
          <p:nvPr>
            <p:ph type="title"/>
          </p:nvPr>
        </p:nvSpPr>
        <p:spPr>
          <a:xfrm>
            <a:off x="530941" y="459088"/>
            <a:ext cx="8577683" cy="1154098"/>
          </a:xfrm>
          <a:prstGeom prst="rect">
            <a:avLst/>
          </a:prstGeom>
        </p:spPr>
        <p:txBody>
          <a:bodyPr/>
          <a:lstStyle/>
          <a:p>
            <a:pPr algn="ctr">
              <a:defRPr sz="3200"/>
            </a:pPr>
            <a:r>
              <a:rPr dirty="0"/>
              <a:t>AMERICAN WITH DISABILITIES ACT</a:t>
            </a:r>
            <a:br>
              <a:rPr dirty="0"/>
            </a:br>
            <a:r>
              <a:rPr dirty="0"/>
              <a:t> (ADA)</a:t>
            </a:r>
          </a:p>
        </p:txBody>
      </p:sp>
      <p:sp>
        <p:nvSpPr>
          <p:cNvPr id="177" name="Shape 177"/>
          <p:cNvSpPr/>
          <p:nvPr/>
        </p:nvSpPr>
        <p:spPr>
          <a:xfrm>
            <a:off x="379123" y="6350062"/>
            <a:ext cx="1127896" cy="35066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a:solidFill>
                  <a:srgbClr val="FFFFFF"/>
                </a:solidFill>
              </a:defRPr>
            </a:lvl1pPr>
          </a:lstStyle>
          <a:p>
            <a:r>
              <a:t>Cont…</a:t>
            </a:r>
          </a:p>
        </p:txBody>
      </p:sp>
      <p:sp>
        <p:nvSpPr>
          <p:cNvPr id="178" name="Shape 178"/>
          <p:cNvSpPr>
            <a:spLocks noGrp="1"/>
          </p:cNvSpPr>
          <p:nvPr>
            <p:ph type="body" idx="1"/>
          </p:nvPr>
        </p:nvSpPr>
        <p:spPr>
          <a:xfrm>
            <a:off x="227474" y="1801895"/>
            <a:ext cx="8630778" cy="3992563"/>
          </a:xfrm>
          <a:prstGeom prst="rect">
            <a:avLst/>
          </a:prstGeom>
        </p:spPr>
        <p:txBody>
          <a:bodyPr/>
          <a:lstStyle>
            <a:lvl1pPr marL="0" indent="45719" algn="just">
              <a:lnSpc>
                <a:spcPct val="130000"/>
              </a:lnSpc>
              <a:buSzTx/>
              <a:buNone/>
            </a:lvl1pPr>
          </a:lstStyle>
          <a:p>
            <a:r>
              <a:rPr dirty="0"/>
              <a:t>	</a:t>
            </a:r>
            <a:r>
              <a:rPr dirty="0" err="1"/>
              <a:t>Gobiernos</a:t>
            </a:r>
            <a:r>
              <a:rPr dirty="0"/>
              <a:t> locales y </a:t>
            </a:r>
            <a:r>
              <a:rPr dirty="0" err="1"/>
              <a:t>estatales</a:t>
            </a:r>
            <a:r>
              <a:rPr dirty="0"/>
              <a:t> </a:t>
            </a:r>
            <a:r>
              <a:rPr dirty="0" err="1"/>
              <a:t>deben</a:t>
            </a:r>
            <a:r>
              <a:rPr dirty="0"/>
              <a:t> </a:t>
            </a:r>
            <a:r>
              <a:rPr dirty="0" err="1"/>
              <a:t>proveer</a:t>
            </a:r>
            <a:r>
              <a:rPr dirty="0"/>
              <a:t> “</a:t>
            </a:r>
            <a:r>
              <a:rPr dirty="0" err="1"/>
              <a:t>acceso</a:t>
            </a:r>
            <a:r>
              <a:rPr dirty="0"/>
              <a:t> a sus </a:t>
            </a:r>
            <a:r>
              <a:rPr dirty="0" err="1"/>
              <a:t>servicios</a:t>
            </a:r>
            <a:r>
              <a:rPr dirty="0"/>
              <a:t>” para personas con </a:t>
            </a:r>
            <a:r>
              <a:rPr dirty="0" err="1"/>
              <a:t>impedimentos</a:t>
            </a:r>
            <a:r>
              <a:rPr dirty="0"/>
              <a:t>. </a:t>
            </a:r>
            <a:r>
              <a:rPr dirty="0" err="1"/>
              <a:t>Cualquier</a:t>
            </a:r>
            <a:r>
              <a:rPr dirty="0"/>
              <a:t> </a:t>
            </a:r>
            <a:r>
              <a:rPr dirty="0" err="1"/>
              <a:t>departamento</a:t>
            </a:r>
            <a:r>
              <a:rPr dirty="0"/>
              <a:t>, </a:t>
            </a:r>
            <a:r>
              <a:rPr dirty="0" err="1"/>
              <a:t>agencia</a:t>
            </a:r>
            <a:r>
              <a:rPr dirty="0"/>
              <a:t> u </a:t>
            </a:r>
            <a:r>
              <a:rPr dirty="0" err="1"/>
              <a:t>oficina</a:t>
            </a:r>
            <a:r>
              <a:rPr dirty="0"/>
              <a:t> de </a:t>
            </a:r>
            <a:r>
              <a:rPr dirty="0" err="1"/>
              <a:t>mediación</a:t>
            </a:r>
            <a:r>
              <a:rPr dirty="0"/>
              <a:t> de un </a:t>
            </a:r>
            <a:r>
              <a:rPr dirty="0" err="1"/>
              <a:t>gobierno</a:t>
            </a:r>
            <a:r>
              <a:rPr dirty="0"/>
              <a:t> </a:t>
            </a:r>
            <a:r>
              <a:rPr dirty="0" err="1"/>
              <a:t>estatal</a:t>
            </a:r>
            <a:r>
              <a:rPr dirty="0"/>
              <a:t> o local, inclusive </a:t>
            </a:r>
            <a:r>
              <a:rPr dirty="0" err="1"/>
              <a:t>legislaturas</a:t>
            </a:r>
            <a:r>
              <a:rPr dirty="0"/>
              <a:t> del </a:t>
            </a:r>
            <a:r>
              <a:rPr dirty="0" err="1"/>
              <a:t>estado</a:t>
            </a:r>
            <a:r>
              <a:rPr dirty="0"/>
              <a:t>, </a:t>
            </a:r>
            <a:r>
              <a:rPr dirty="0" err="1"/>
              <a:t>cortes</a:t>
            </a:r>
            <a:r>
              <a:rPr dirty="0"/>
              <a:t> </a:t>
            </a:r>
            <a:r>
              <a:rPr dirty="0" err="1"/>
              <a:t>jurídicas</a:t>
            </a:r>
            <a:r>
              <a:rPr dirty="0"/>
              <a:t>, </a:t>
            </a:r>
            <a:r>
              <a:rPr dirty="0" err="1"/>
              <a:t>departamentos</a:t>
            </a:r>
            <a:r>
              <a:rPr dirty="0"/>
              <a:t> de </a:t>
            </a:r>
            <a:r>
              <a:rPr dirty="0" err="1"/>
              <a:t>policía</a:t>
            </a:r>
            <a:r>
              <a:rPr dirty="0"/>
              <a:t>, </a:t>
            </a:r>
            <a:r>
              <a:rPr dirty="0" err="1"/>
              <a:t>distritos</a:t>
            </a:r>
            <a:r>
              <a:rPr dirty="0"/>
              <a:t> de </a:t>
            </a:r>
            <a:r>
              <a:rPr dirty="0" err="1"/>
              <a:t>escuelas</a:t>
            </a:r>
            <a:r>
              <a:rPr dirty="0"/>
              <a:t>, </a:t>
            </a:r>
            <a:r>
              <a:rPr dirty="0" err="1"/>
              <a:t>oficinas</a:t>
            </a:r>
            <a:r>
              <a:rPr dirty="0"/>
              <a:t> de </a:t>
            </a:r>
            <a:r>
              <a:rPr dirty="0" err="1"/>
              <a:t>registro</a:t>
            </a:r>
            <a:r>
              <a:rPr dirty="0"/>
              <a:t> de </a:t>
            </a:r>
            <a:r>
              <a:rPr dirty="0" err="1"/>
              <a:t>vehículos</a:t>
            </a:r>
            <a:r>
              <a:rPr dirty="0"/>
              <a:t>, y </a:t>
            </a:r>
            <a:r>
              <a:rPr dirty="0" err="1"/>
              <a:t>lugares</a:t>
            </a:r>
            <a:r>
              <a:rPr dirty="0"/>
              <a:t> de </a:t>
            </a:r>
            <a:r>
              <a:rPr dirty="0" err="1"/>
              <a:t>votación</a:t>
            </a:r>
            <a:r>
              <a:rPr dirty="0"/>
              <a:t>, </a:t>
            </a:r>
            <a:r>
              <a:rPr dirty="0" err="1"/>
              <a:t>deben</a:t>
            </a:r>
            <a:r>
              <a:rPr dirty="0"/>
              <a:t> </a:t>
            </a:r>
            <a:r>
              <a:rPr dirty="0" err="1"/>
              <a:t>hacer</a:t>
            </a:r>
            <a:r>
              <a:rPr dirty="0"/>
              <a:t> </a:t>
            </a:r>
            <a:r>
              <a:rPr dirty="0" err="1"/>
              <a:t>modificaciones</a:t>
            </a:r>
            <a:r>
              <a:rPr dirty="0"/>
              <a:t> </a:t>
            </a:r>
            <a:r>
              <a:rPr dirty="0" err="1"/>
              <a:t>razonables</a:t>
            </a:r>
            <a:r>
              <a:rPr dirty="0"/>
              <a:t> </a:t>
            </a:r>
            <a:r>
              <a:rPr dirty="0" err="1"/>
              <a:t>en</a:t>
            </a:r>
            <a:r>
              <a:rPr dirty="0"/>
              <a:t> sus </a:t>
            </a:r>
            <a:r>
              <a:rPr dirty="0" err="1"/>
              <a:t>normas</a:t>
            </a:r>
            <a:r>
              <a:rPr dirty="0"/>
              <a:t> de </a:t>
            </a:r>
            <a:r>
              <a:rPr dirty="0" err="1"/>
              <a:t>conducta</a:t>
            </a:r>
            <a:r>
              <a:rPr dirty="0"/>
              <a:t>, </a:t>
            </a:r>
            <a:r>
              <a:rPr dirty="0" err="1"/>
              <a:t>costumbres</a:t>
            </a:r>
            <a:r>
              <a:rPr dirty="0"/>
              <a:t> y </a:t>
            </a:r>
            <a:r>
              <a:rPr dirty="0" err="1"/>
              <a:t>procedimientos</a:t>
            </a:r>
            <a:r>
              <a:rPr dirty="0"/>
              <a:t> con </a:t>
            </a:r>
            <a:r>
              <a:rPr dirty="0" err="1"/>
              <a:t>el</a:t>
            </a:r>
            <a:r>
              <a:rPr dirty="0"/>
              <a:t> fin de </a:t>
            </a:r>
            <a:r>
              <a:rPr dirty="0" err="1"/>
              <a:t>asegurar</a:t>
            </a:r>
            <a:r>
              <a:rPr dirty="0"/>
              <a:t> </a:t>
            </a:r>
            <a:r>
              <a:rPr dirty="0" err="1"/>
              <a:t>acceso</a:t>
            </a:r>
            <a:r>
              <a:rPr dirty="0"/>
              <a:t> </a:t>
            </a:r>
            <a:r>
              <a:rPr dirty="0" err="1"/>
              <a:t>completo</a:t>
            </a:r>
            <a:r>
              <a:rPr dirty="0"/>
              <a:t> </a:t>
            </a:r>
            <a:r>
              <a:rPr dirty="0" err="1"/>
              <a:t>en</a:t>
            </a:r>
            <a:r>
              <a:rPr dirty="0"/>
              <a:t> </a:t>
            </a:r>
            <a:r>
              <a:rPr dirty="0" err="1"/>
              <a:t>igualdad</a:t>
            </a:r>
            <a:r>
              <a:rPr dirty="0"/>
              <a:t> de </a:t>
            </a:r>
            <a:r>
              <a:rPr dirty="0" err="1"/>
              <a:t>condiciones</a:t>
            </a:r>
            <a:r>
              <a:rPr dirty="0"/>
              <a:t> a personas con </a:t>
            </a:r>
            <a:r>
              <a:rPr dirty="0" err="1"/>
              <a:t>impedimentos</a:t>
            </a:r>
            <a:r>
              <a:rPr dirty="0"/>
              <a:t>. </a:t>
            </a:r>
          </a:p>
        </p:txBody>
      </p:sp>
      <p:pic>
        <p:nvPicPr>
          <p:cNvPr id="2" name="Picture 1">
            <a:extLst>
              <a:ext uri="{FF2B5EF4-FFF2-40B4-BE49-F238E27FC236}">
                <a16:creationId xmlns:a16="http://schemas.microsoft.com/office/drawing/2014/main" id="{87133273-0AFE-7110-65D4-DAE3AFA8B1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Shape 180"/>
          <p:cNvSpPr>
            <a:spLocks noGrp="1"/>
          </p:cNvSpPr>
          <p:nvPr>
            <p:ph type="title"/>
          </p:nvPr>
        </p:nvSpPr>
        <p:spPr>
          <a:xfrm>
            <a:off x="471945" y="438496"/>
            <a:ext cx="8577683" cy="1154098"/>
          </a:xfrm>
          <a:prstGeom prst="rect">
            <a:avLst/>
          </a:prstGeom>
        </p:spPr>
        <p:txBody>
          <a:bodyPr/>
          <a:lstStyle/>
          <a:p>
            <a:pPr algn="ctr">
              <a:defRPr sz="3200"/>
            </a:pPr>
            <a:r>
              <a:rPr dirty="0"/>
              <a:t>AMERICAN WITH DISABILITIES ACT</a:t>
            </a:r>
            <a:br>
              <a:rPr dirty="0"/>
            </a:br>
            <a:r>
              <a:rPr dirty="0"/>
              <a:t> (ADA)</a:t>
            </a:r>
          </a:p>
        </p:txBody>
      </p:sp>
      <p:sp>
        <p:nvSpPr>
          <p:cNvPr id="181" name="Shape 181"/>
          <p:cNvSpPr/>
          <p:nvPr/>
        </p:nvSpPr>
        <p:spPr>
          <a:xfrm>
            <a:off x="379123" y="6350062"/>
            <a:ext cx="1127896" cy="35066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a:solidFill>
                  <a:srgbClr val="FFFFFF"/>
                </a:solidFill>
              </a:defRPr>
            </a:lvl1pPr>
          </a:lstStyle>
          <a:p>
            <a:r>
              <a:t>Cont…</a:t>
            </a:r>
          </a:p>
        </p:txBody>
      </p:sp>
      <p:sp>
        <p:nvSpPr>
          <p:cNvPr id="182" name="Shape 182"/>
          <p:cNvSpPr/>
          <p:nvPr/>
        </p:nvSpPr>
        <p:spPr>
          <a:xfrm>
            <a:off x="379122" y="1876492"/>
            <a:ext cx="8198562" cy="4247317"/>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a:solidFill>
                  <a:srgbClr val="FFFFFF"/>
                </a:solidFill>
              </a:defRPr>
            </a:pPr>
            <a:r>
              <a:rPr dirty="0"/>
              <a:t>	De </a:t>
            </a:r>
            <a:r>
              <a:rPr dirty="0" err="1"/>
              <a:t>conformidad</a:t>
            </a:r>
            <a:r>
              <a:rPr dirty="0"/>
              <a:t> con la Ley ADA, </a:t>
            </a:r>
            <a:r>
              <a:rPr dirty="0" err="1"/>
              <a:t>una</a:t>
            </a:r>
            <a:r>
              <a:rPr dirty="0"/>
              <a:t> persona con </a:t>
            </a:r>
            <a:r>
              <a:rPr dirty="0" err="1"/>
              <a:t>discapacidad</a:t>
            </a:r>
            <a:r>
              <a:rPr dirty="0"/>
              <a:t> se define </a:t>
            </a:r>
            <a:r>
              <a:rPr dirty="0" err="1"/>
              <a:t>como</a:t>
            </a:r>
            <a:r>
              <a:rPr dirty="0"/>
              <a:t> </a:t>
            </a:r>
            <a:r>
              <a:rPr dirty="0" err="1"/>
              <a:t>una</a:t>
            </a:r>
            <a:r>
              <a:rPr dirty="0"/>
              <a:t> persona que </a:t>
            </a:r>
            <a:r>
              <a:rPr dirty="0" err="1"/>
              <a:t>tiene</a:t>
            </a:r>
            <a:r>
              <a:rPr dirty="0"/>
              <a:t> un </a:t>
            </a:r>
            <a:r>
              <a:rPr dirty="0" err="1"/>
              <a:t>impedimento</a:t>
            </a:r>
            <a:r>
              <a:rPr dirty="0"/>
              <a:t> </a:t>
            </a:r>
            <a:r>
              <a:rPr dirty="0" err="1"/>
              <a:t>físico</a:t>
            </a:r>
            <a:r>
              <a:rPr dirty="0"/>
              <a:t> o mental que </a:t>
            </a:r>
            <a:r>
              <a:rPr dirty="0" err="1"/>
              <a:t>limita</a:t>
            </a:r>
            <a:r>
              <a:rPr dirty="0"/>
              <a:t> </a:t>
            </a:r>
            <a:r>
              <a:rPr dirty="0" err="1"/>
              <a:t>sustancialmente</a:t>
            </a:r>
            <a:r>
              <a:rPr dirty="0"/>
              <a:t> </a:t>
            </a:r>
            <a:r>
              <a:rPr dirty="0" err="1"/>
              <a:t>una</a:t>
            </a:r>
            <a:r>
              <a:rPr dirty="0"/>
              <a:t> o </a:t>
            </a:r>
            <a:r>
              <a:rPr dirty="0" err="1"/>
              <a:t>más</a:t>
            </a:r>
            <a:r>
              <a:rPr dirty="0"/>
              <a:t> </a:t>
            </a:r>
            <a:r>
              <a:rPr dirty="0" err="1"/>
              <a:t>actividades</a:t>
            </a:r>
            <a:r>
              <a:rPr dirty="0"/>
              <a:t> </a:t>
            </a:r>
            <a:r>
              <a:rPr dirty="0" err="1"/>
              <a:t>fundamentales</a:t>
            </a:r>
            <a:r>
              <a:rPr dirty="0"/>
              <a:t> de la </a:t>
            </a:r>
            <a:r>
              <a:rPr dirty="0" err="1"/>
              <a:t>vida</a:t>
            </a:r>
            <a:r>
              <a:rPr dirty="0"/>
              <a:t> (</a:t>
            </a:r>
            <a:r>
              <a:rPr dirty="0" err="1"/>
              <a:t>ej</a:t>
            </a:r>
            <a:r>
              <a:rPr dirty="0"/>
              <a:t>.  </a:t>
            </a:r>
            <a:r>
              <a:rPr dirty="0" err="1"/>
              <a:t>Respirar</a:t>
            </a:r>
            <a:r>
              <a:rPr dirty="0"/>
              <a:t>, </a:t>
            </a:r>
            <a:r>
              <a:rPr dirty="0" err="1"/>
              <a:t>caminar</a:t>
            </a:r>
            <a:r>
              <a:rPr dirty="0"/>
              <a:t>, </a:t>
            </a:r>
            <a:r>
              <a:rPr dirty="0" err="1"/>
              <a:t>pensar</a:t>
            </a:r>
            <a:r>
              <a:rPr dirty="0"/>
              <a:t>, </a:t>
            </a:r>
            <a:r>
              <a:rPr dirty="0" err="1"/>
              <a:t>hablar</a:t>
            </a:r>
            <a:r>
              <a:rPr dirty="0"/>
              <a:t>, </a:t>
            </a:r>
            <a:r>
              <a:rPr dirty="0" err="1"/>
              <a:t>oír</a:t>
            </a:r>
            <a:r>
              <a:rPr dirty="0"/>
              <a:t>, </a:t>
            </a:r>
            <a:r>
              <a:rPr dirty="0" err="1"/>
              <a:t>etc</a:t>
            </a:r>
            <a:r>
              <a:rPr dirty="0"/>
              <a:t>…), </a:t>
            </a:r>
            <a:r>
              <a:rPr dirty="0" err="1"/>
              <a:t>tiene</a:t>
            </a:r>
            <a:r>
              <a:rPr dirty="0"/>
              <a:t> un </a:t>
            </a:r>
            <a:r>
              <a:rPr dirty="0" err="1"/>
              <a:t>registro</a:t>
            </a:r>
            <a:r>
              <a:rPr dirty="0"/>
              <a:t> del </a:t>
            </a:r>
            <a:r>
              <a:rPr dirty="0" err="1"/>
              <a:t>impedimento</a:t>
            </a:r>
            <a:r>
              <a:rPr dirty="0"/>
              <a:t> o se </a:t>
            </a:r>
            <a:r>
              <a:rPr dirty="0" err="1"/>
              <a:t>considera</a:t>
            </a:r>
            <a:r>
              <a:rPr dirty="0"/>
              <a:t> que </a:t>
            </a:r>
            <a:r>
              <a:rPr dirty="0" err="1"/>
              <a:t>tiene</a:t>
            </a:r>
            <a:r>
              <a:rPr dirty="0"/>
              <a:t> </a:t>
            </a:r>
            <a:r>
              <a:rPr dirty="0" err="1"/>
              <a:t>dicho</a:t>
            </a:r>
            <a:r>
              <a:rPr dirty="0"/>
              <a:t> </a:t>
            </a:r>
            <a:r>
              <a:rPr dirty="0" err="1"/>
              <a:t>impedimento</a:t>
            </a:r>
            <a:r>
              <a:rPr dirty="0"/>
              <a:t>. </a:t>
            </a:r>
          </a:p>
          <a:p>
            <a:pPr algn="just">
              <a:defRPr>
                <a:solidFill>
                  <a:srgbClr val="FFFFFF"/>
                </a:solidFill>
              </a:defRPr>
            </a:pPr>
            <a:endParaRPr dirty="0"/>
          </a:p>
          <a:p>
            <a:pPr algn="just">
              <a:defRPr>
                <a:solidFill>
                  <a:srgbClr val="FFFFFF"/>
                </a:solidFill>
              </a:defRPr>
            </a:pPr>
            <a:r>
              <a:rPr dirty="0"/>
              <a:t>	</a:t>
            </a:r>
            <a:r>
              <a:rPr dirty="0" err="1"/>
              <a:t>En</a:t>
            </a:r>
            <a:r>
              <a:rPr dirty="0"/>
              <a:t> </a:t>
            </a:r>
            <a:r>
              <a:rPr dirty="0" err="1"/>
              <a:t>cuanto</a:t>
            </a:r>
            <a:r>
              <a:rPr dirty="0"/>
              <a:t> a l</a:t>
            </a:r>
            <a:r>
              <a:rPr lang="en-US" dirty="0"/>
              <a:t>as personas</a:t>
            </a:r>
            <a:r>
              <a:rPr dirty="0"/>
              <a:t> </a:t>
            </a:r>
            <a:r>
              <a:rPr dirty="0" err="1"/>
              <a:t>sord</a:t>
            </a:r>
            <a:r>
              <a:rPr lang="en-US" dirty="0" err="1"/>
              <a:t>a</a:t>
            </a:r>
            <a:r>
              <a:rPr dirty="0" err="1"/>
              <a:t>s</a:t>
            </a:r>
            <a:r>
              <a:rPr dirty="0"/>
              <a:t> o </a:t>
            </a:r>
            <a:r>
              <a:rPr lang="en-US" dirty="0"/>
              <a:t>con </a:t>
            </a:r>
            <a:r>
              <a:rPr lang="en-US" dirty="0" err="1"/>
              <a:t>alguna</a:t>
            </a:r>
            <a:r>
              <a:rPr lang="en-US" dirty="0"/>
              <a:t> </a:t>
            </a:r>
            <a:r>
              <a:rPr lang="en-US" dirty="0" err="1"/>
              <a:t>discapacidad</a:t>
            </a:r>
            <a:r>
              <a:rPr lang="en-US" dirty="0"/>
              <a:t> </a:t>
            </a:r>
            <a:r>
              <a:rPr lang="en-US" dirty="0" err="1"/>
              <a:t>auditiva</a:t>
            </a:r>
            <a:r>
              <a:rPr dirty="0"/>
              <a:t> la Ley ADA </a:t>
            </a:r>
            <a:r>
              <a:rPr dirty="0" err="1"/>
              <a:t>garantiza</a:t>
            </a:r>
            <a:r>
              <a:rPr dirty="0"/>
              <a:t> que se </a:t>
            </a:r>
            <a:r>
              <a:rPr dirty="0" err="1"/>
              <a:t>provea</a:t>
            </a:r>
            <a:r>
              <a:rPr dirty="0"/>
              <a:t> </a:t>
            </a:r>
            <a:r>
              <a:rPr dirty="0" err="1"/>
              <a:t>asistencia</a:t>
            </a:r>
            <a:r>
              <a:rPr dirty="0"/>
              <a:t> y </a:t>
            </a:r>
            <a:r>
              <a:rPr dirty="0" err="1"/>
              <a:t>servicios</a:t>
            </a:r>
            <a:r>
              <a:rPr dirty="0"/>
              <a:t> </a:t>
            </a:r>
            <a:r>
              <a:rPr dirty="0" err="1"/>
              <a:t>subalternos</a:t>
            </a:r>
            <a:r>
              <a:rPr dirty="0"/>
              <a:t> </a:t>
            </a:r>
            <a:r>
              <a:rPr dirty="0" err="1"/>
              <a:t>si</a:t>
            </a:r>
            <a:r>
              <a:rPr dirty="0"/>
              <a:t> es </a:t>
            </a:r>
            <a:r>
              <a:rPr dirty="0" err="1"/>
              <a:t>necesario</a:t>
            </a:r>
            <a:r>
              <a:rPr dirty="0"/>
              <a:t> para </a:t>
            </a:r>
            <a:r>
              <a:rPr dirty="0" err="1"/>
              <a:t>asegurar</a:t>
            </a:r>
            <a:r>
              <a:rPr dirty="0"/>
              <a:t> </a:t>
            </a:r>
            <a:r>
              <a:rPr dirty="0" err="1"/>
              <a:t>una</a:t>
            </a:r>
            <a:r>
              <a:rPr dirty="0"/>
              <a:t> </a:t>
            </a:r>
            <a:r>
              <a:rPr b="1" i="1" u="sng" dirty="0" err="1"/>
              <a:t>comunicación</a:t>
            </a:r>
            <a:r>
              <a:rPr b="1" i="1" u="sng" dirty="0"/>
              <a:t> </a:t>
            </a:r>
            <a:r>
              <a:rPr b="1" i="1" u="sng" dirty="0" err="1"/>
              <a:t>efectiva</a:t>
            </a:r>
            <a:r>
              <a:rPr dirty="0"/>
              <a:t>.</a:t>
            </a:r>
          </a:p>
          <a:p>
            <a:pPr algn="just">
              <a:defRPr>
                <a:solidFill>
                  <a:srgbClr val="FFFFFF"/>
                </a:solidFill>
              </a:defRPr>
            </a:pPr>
            <a:endParaRPr dirty="0"/>
          </a:p>
          <a:p>
            <a:pPr algn="just">
              <a:defRPr>
                <a:solidFill>
                  <a:srgbClr val="FFFFFF"/>
                </a:solidFill>
              </a:defRPr>
            </a:pPr>
            <a:r>
              <a:rPr dirty="0"/>
              <a:t>	El </a:t>
            </a:r>
            <a:r>
              <a:rPr dirty="0" err="1"/>
              <a:t>intérprete</a:t>
            </a:r>
            <a:r>
              <a:rPr dirty="0"/>
              <a:t> de </a:t>
            </a:r>
            <a:r>
              <a:rPr dirty="0" err="1"/>
              <a:t>Lengua</a:t>
            </a:r>
            <a:r>
              <a:rPr dirty="0"/>
              <a:t> de </a:t>
            </a:r>
            <a:r>
              <a:rPr dirty="0" err="1"/>
              <a:t>Señas</a:t>
            </a:r>
            <a:r>
              <a:rPr dirty="0"/>
              <a:t> es uno de </a:t>
            </a:r>
            <a:r>
              <a:rPr dirty="0" err="1"/>
              <a:t>los</a:t>
            </a:r>
            <a:r>
              <a:rPr dirty="0"/>
              <a:t> </a:t>
            </a:r>
            <a:r>
              <a:rPr dirty="0" err="1"/>
              <a:t>acomodos</a:t>
            </a:r>
            <a:r>
              <a:rPr dirty="0"/>
              <a:t> </a:t>
            </a:r>
            <a:r>
              <a:rPr dirty="0" err="1"/>
              <a:t>razonables</a:t>
            </a:r>
            <a:r>
              <a:rPr dirty="0"/>
              <a:t> para las personas </a:t>
            </a:r>
            <a:r>
              <a:rPr dirty="0" err="1"/>
              <a:t>sordas</a:t>
            </a:r>
            <a:r>
              <a:rPr dirty="0"/>
              <a:t> </a:t>
            </a:r>
            <a:r>
              <a:rPr dirty="0" err="1"/>
              <a:t>según</a:t>
            </a:r>
            <a:r>
              <a:rPr dirty="0"/>
              <a:t> </a:t>
            </a:r>
            <a:r>
              <a:rPr dirty="0" err="1"/>
              <a:t>esta</a:t>
            </a:r>
            <a:r>
              <a:rPr dirty="0"/>
              <a:t> ley.  </a:t>
            </a:r>
            <a:r>
              <a:rPr dirty="0" err="1"/>
              <a:t>En</a:t>
            </a:r>
            <a:r>
              <a:rPr dirty="0"/>
              <a:t> </a:t>
            </a:r>
            <a:r>
              <a:rPr dirty="0" err="1"/>
              <a:t>adición</a:t>
            </a:r>
            <a:r>
              <a:rPr dirty="0"/>
              <a:t>, la ley </a:t>
            </a:r>
            <a:r>
              <a:rPr dirty="0" err="1"/>
              <a:t>también</a:t>
            </a:r>
            <a:r>
              <a:rPr dirty="0"/>
              <a:t> </a:t>
            </a:r>
            <a:r>
              <a:rPr dirty="0" err="1"/>
              <a:t>garantiza</a:t>
            </a:r>
            <a:r>
              <a:rPr dirty="0"/>
              <a:t> </a:t>
            </a:r>
            <a:r>
              <a:rPr dirty="0" err="1"/>
              <a:t>acomodos</a:t>
            </a:r>
            <a:r>
              <a:rPr dirty="0"/>
              <a:t> </a:t>
            </a:r>
            <a:r>
              <a:rPr dirty="0" err="1"/>
              <a:t>razonables</a:t>
            </a:r>
            <a:r>
              <a:rPr dirty="0"/>
              <a:t> </a:t>
            </a:r>
            <a:r>
              <a:rPr dirty="0" err="1"/>
              <a:t>en</a:t>
            </a:r>
            <a:r>
              <a:rPr dirty="0"/>
              <a:t> las </a:t>
            </a:r>
            <a:r>
              <a:rPr dirty="0" err="1"/>
              <a:t>telecomunicaciones</a:t>
            </a:r>
            <a:r>
              <a:rPr dirty="0"/>
              <a:t> (video </a:t>
            </a:r>
            <a:r>
              <a:rPr dirty="0" err="1"/>
              <a:t>relevos</a:t>
            </a:r>
            <a:r>
              <a:rPr dirty="0"/>
              <a:t>, TTY, etc..)</a:t>
            </a:r>
            <a:r>
              <a:rPr lang="en-US" dirty="0"/>
              <a:t> y </a:t>
            </a:r>
            <a:r>
              <a:rPr lang="en-US" dirty="0" err="1"/>
              <a:t>otros</a:t>
            </a:r>
            <a:r>
              <a:rPr lang="en-US" dirty="0"/>
              <a:t> </a:t>
            </a:r>
            <a:r>
              <a:rPr lang="en-US" dirty="0" err="1"/>
              <a:t>acomodos</a:t>
            </a:r>
            <a:r>
              <a:rPr lang="en-US" dirty="0"/>
              <a:t>.</a:t>
            </a:r>
            <a:endParaRPr dirty="0"/>
          </a:p>
          <a:p>
            <a:pPr algn="just">
              <a:defRPr>
                <a:solidFill>
                  <a:srgbClr val="FFFFFF"/>
                </a:solidFill>
              </a:defRPr>
            </a:pPr>
            <a:endParaRPr dirty="0"/>
          </a:p>
        </p:txBody>
      </p:sp>
      <p:pic>
        <p:nvPicPr>
          <p:cNvPr id="2" name="Picture 1">
            <a:extLst>
              <a:ext uri="{FF2B5EF4-FFF2-40B4-BE49-F238E27FC236}">
                <a16:creationId xmlns:a16="http://schemas.microsoft.com/office/drawing/2014/main" id="{4B28B6A8-123B-6E91-8776-28A134C760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6" name="Group 186"/>
          <p:cNvGrpSpPr/>
          <p:nvPr/>
        </p:nvGrpSpPr>
        <p:grpSpPr>
          <a:xfrm>
            <a:off x="967548" y="699191"/>
            <a:ext cx="7268810" cy="1146597"/>
            <a:chOff x="0" y="0"/>
            <a:chExt cx="7268809" cy="1146596"/>
          </a:xfrm>
        </p:grpSpPr>
        <p:sp>
          <p:nvSpPr>
            <p:cNvPr id="184" name="Shape 184"/>
            <p:cNvSpPr/>
            <p:nvPr/>
          </p:nvSpPr>
          <p:spPr>
            <a:xfrm>
              <a:off x="0" y="-1"/>
              <a:ext cx="7268810" cy="1146598"/>
            </a:xfrm>
            <a:prstGeom prst="ellipse">
              <a:avLst/>
            </a:prstGeom>
            <a:gradFill flip="none" rotWithShape="1">
              <a:gsLst>
                <a:gs pos="0">
                  <a:srgbClr val="9FA9B6"/>
                </a:gs>
                <a:gs pos="60000">
                  <a:srgbClr val="929BA8"/>
                </a:gs>
                <a:gs pos="100000">
                  <a:schemeClr val="accent1"/>
                </a:gs>
              </a:gsLst>
              <a:lin ang="5400000" scaled="0"/>
            </a:gradFill>
            <a:ln w="12700" cap="flat">
              <a:solidFill>
                <a:schemeClr val="accent1"/>
              </a:solidFill>
              <a:prstDash val="solid"/>
              <a:round/>
            </a:ln>
            <a:effectLst>
              <a:outerShdw blurRad="50800" dist="38100" dir="5400000" rotWithShape="0">
                <a:srgbClr val="000000">
                  <a:alpha val="48000"/>
                </a:srgbClr>
              </a:outerShdw>
            </a:effectLst>
          </p:spPr>
          <p:txBody>
            <a:bodyPr wrap="square" lIns="45719" tIns="45719" rIns="45719" bIns="45719" numCol="1" anchor="ctr">
              <a:noAutofit/>
            </a:bodyPr>
            <a:lstStyle/>
            <a:p>
              <a:pPr algn="ctr">
                <a:defRPr>
                  <a:solidFill>
                    <a:srgbClr val="FFFFFF"/>
                  </a:solidFill>
                </a:defRPr>
              </a:pPr>
              <a:endParaRPr/>
            </a:p>
          </p:txBody>
        </p:sp>
        <p:sp>
          <p:nvSpPr>
            <p:cNvPr id="185" name="Shape 185"/>
            <p:cNvSpPr/>
            <p:nvPr/>
          </p:nvSpPr>
          <p:spPr>
            <a:xfrm>
              <a:off x="1064492" y="131267"/>
              <a:ext cx="5139826" cy="884062"/>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45719" tIns="45719" rIns="45719" bIns="45719" numCol="1" anchor="ctr">
              <a:spAutoFit/>
            </a:bodyPr>
            <a:lstStyle/>
            <a:p>
              <a:pPr algn="ctr">
                <a:defRPr>
                  <a:solidFill>
                    <a:srgbClr val="FFFFFF"/>
                  </a:solidFill>
                </a:defRPr>
              </a:pPr>
              <a:r>
                <a:rPr dirty="0"/>
                <a:t>LEY NÚMERO 136 </a:t>
              </a:r>
            </a:p>
            <a:p>
              <a:pPr algn="ctr">
                <a:defRPr>
                  <a:solidFill>
                    <a:srgbClr val="FFFFFF"/>
                  </a:solidFill>
                </a:defRPr>
              </a:pPr>
              <a:r>
                <a:rPr dirty="0"/>
                <a:t>PERSONAS CON IMPEDIMENTOS AUDITIVOS</a:t>
              </a:r>
            </a:p>
            <a:p>
              <a:pPr algn="ctr">
                <a:defRPr>
                  <a:solidFill>
                    <a:srgbClr val="FFFFFF"/>
                  </a:solidFill>
                </a:defRPr>
              </a:pPr>
              <a:r>
                <a:rPr dirty="0"/>
                <a:t>ELA DE PUERTO RICO</a:t>
              </a:r>
            </a:p>
          </p:txBody>
        </p:sp>
      </p:grpSp>
      <p:sp>
        <p:nvSpPr>
          <p:cNvPr id="187" name="Shape 187"/>
          <p:cNvSpPr/>
          <p:nvPr/>
        </p:nvSpPr>
        <p:spPr>
          <a:xfrm>
            <a:off x="4165827" y="1930942"/>
            <a:ext cx="382220" cy="1039165"/>
          </a:xfrm>
          <a:custGeom>
            <a:avLst/>
            <a:gdLst/>
            <a:ahLst/>
            <a:cxnLst>
              <a:cxn ang="0">
                <a:pos x="wd2" y="hd2"/>
              </a:cxn>
              <a:cxn ang="5400000">
                <a:pos x="wd2" y="hd2"/>
              </a:cxn>
              <a:cxn ang="10800000">
                <a:pos x="wd2" y="hd2"/>
              </a:cxn>
              <a:cxn ang="16200000">
                <a:pos x="wd2" y="hd2"/>
              </a:cxn>
            </a:cxnLst>
            <a:rect l="0" t="0" r="r" b="b"/>
            <a:pathLst>
              <a:path w="21600" h="21600" extrusionOk="0">
                <a:moveTo>
                  <a:pt x="0" y="17628"/>
                </a:moveTo>
                <a:lnTo>
                  <a:pt x="5400" y="17628"/>
                </a:lnTo>
                <a:lnTo>
                  <a:pt x="5400" y="0"/>
                </a:lnTo>
                <a:lnTo>
                  <a:pt x="16200" y="0"/>
                </a:lnTo>
                <a:lnTo>
                  <a:pt x="16200" y="17628"/>
                </a:lnTo>
                <a:lnTo>
                  <a:pt x="21600" y="17628"/>
                </a:lnTo>
                <a:lnTo>
                  <a:pt x="10800" y="21600"/>
                </a:lnTo>
                <a:close/>
              </a:path>
            </a:pathLst>
          </a:custGeom>
          <a:gradFill>
            <a:gsLst>
              <a:gs pos="0">
                <a:srgbClr val="9FA9B6"/>
              </a:gs>
              <a:gs pos="60000">
                <a:srgbClr val="929BA8"/>
              </a:gs>
              <a:gs pos="100000">
                <a:schemeClr val="accent1"/>
              </a:gs>
            </a:gsLst>
            <a:lin ang="5400000"/>
          </a:gradFill>
          <a:ln w="12700">
            <a:solidFill>
              <a:schemeClr val="accent1"/>
            </a:solidFill>
          </a:ln>
          <a:effectLst>
            <a:outerShdw blurRad="50800" dist="38100" dir="5400000" rotWithShape="0">
              <a:srgbClr val="000000">
                <a:alpha val="48000"/>
              </a:srgbClr>
            </a:outerShdw>
          </a:effectLst>
        </p:spPr>
        <p:txBody>
          <a:bodyPr lIns="45719" rIns="45719" anchor="ctr"/>
          <a:lstStyle/>
          <a:p>
            <a:pPr algn="ctr">
              <a:defRPr>
                <a:solidFill>
                  <a:srgbClr val="FFFFFF"/>
                </a:solidFill>
              </a:defRPr>
            </a:pPr>
            <a:endParaRPr/>
          </a:p>
        </p:txBody>
      </p:sp>
      <p:sp>
        <p:nvSpPr>
          <p:cNvPr id="188" name="Shape 188"/>
          <p:cNvSpPr/>
          <p:nvPr/>
        </p:nvSpPr>
        <p:spPr>
          <a:xfrm>
            <a:off x="2749619" y="4611966"/>
            <a:ext cx="5745633" cy="2031325"/>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1600">
                <a:solidFill>
                  <a:srgbClr val="FFFFFF"/>
                </a:solidFill>
              </a:defRPr>
            </a:pPr>
            <a:r>
              <a:rPr dirty="0"/>
              <a:t>	</a:t>
            </a:r>
            <a:r>
              <a:rPr sz="1800" dirty="0" err="1"/>
              <a:t>Esta</a:t>
            </a:r>
            <a:r>
              <a:rPr sz="1800" dirty="0"/>
              <a:t> </a:t>
            </a:r>
            <a:r>
              <a:rPr sz="1800" dirty="0" err="1"/>
              <a:t>legislación</a:t>
            </a:r>
            <a:r>
              <a:rPr sz="1800" dirty="0"/>
              <a:t> </a:t>
            </a:r>
            <a:r>
              <a:rPr sz="1800" dirty="0" err="1"/>
              <a:t>básicamente</a:t>
            </a:r>
            <a:r>
              <a:rPr sz="1800" dirty="0"/>
              <a:t> es </a:t>
            </a:r>
            <a:r>
              <a:rPr sz="1800" dirty="0" err="1"/>
              <a:t>una</a:t>
            </a:r>
            <a:r>
              <a:rPr sz="1800" dirty="0"/>
              <a:t> </a:t>
            </a:r>
            <a:r>
              <a:rPr sz="1800" dirty="0" err="1"/>
              <a:t>inoperante</a:t>
            </a:r>
            <a:r>
              <a:rPr sz="1800" dirty="0"/>
              <a:t>.  La </a:t>
            </a:r>
            <a:r>
              <a:rPr sz="1800" dirty="0" err="1"/>
              <a:t>falta</a:t>
            </a:r>
            <a:r>
              <a:rPr sz="1800" dirty="0"/>
              <a:t> de </a:t>
            </a:r>
            <a:r>
              <a:rPr sz="1800" dirty="0" err="1"/>
              <a:t>política</a:t>
            </a:r>
            <a:r>
              <a:rPr sz="1800" dirty="0"/>
              <a:t> </a:t>
            </a:r>
            <a:r>
              <a:rPr sz="1800" dirty="0" err="1"/>
              <a:t>pública</a:t>
            </a:r>
            <a:r>
              <a:rPr sz="1800" dirty="0"/>
              <a:t> </a:t>
            </a:r>
            <a:r>
              <a:rPr sz="1800" dirty="0" err="1"/>
              <a:t>hacia</a:t>
            </a:r>
            <a:r>
              <a:rPr sz="1800" dirty="0"/>
              <a:t> </a:t>
            </a:r>
            <a:r>
              <a:rPr sz="1800" dirty="0" err="1"/>
              <a:t>este</a:t>
            </a:r>
            <a:r>
              <a:rPr sz="1800" dirty="0"/>
              <a:t> sector, </a:t>
            </a:r>
            <a:r>
              <a:rPr sz="1800" dirty="0" err="1"/>
              <a:t>hace</a:t>
            </a:r>
            <a:r>
              <a:rPr sz="1800" dirty="0"/>
              <a:t> que no </a:t>
            </a:r>
            <a:r>
              <a:rPr sz="1800" dirty="0" err="1"/>
              <a:t>estén</a:t>
            </a:r>
            <a:r>
              <a:rPr sz="1800" dirty="0"/>
              <a:t> </a:t>
            </a:r>
            <a:r>
              <a:rPr sz="1800" dirty="0" err="1"/>
              <a:t>los</a:t>
            </a:r>
            <a:r>
              <a:rPr sz="1800" dirty="0"/>
              <a:t> </a:t>
            </a:r>
            <a:r>
              <a:rPr sz="1800" dirty="0" err="1"/>
              <a:t>fondos</a:t>
            </a:r>
            <a:r>
              <a:rPr sz="1800" dirty="0"/>
              <a:t> </a:t>
            </a:r>
            <a:r>
              <a:rPr sz="1800" dirty="0" err="1"/>
              <a:t>disponibles</a:t>
            </a:r>
            <a:r>
              <a:rPr sz="1800" dirty="0"/>
              <a:t> para </a:t>
            </a:r>
            <a:r>
              <a:rPr sz="1800" dirty="0" err="1"/>
              <a:t>poder</a:t>
            </a:r>
            <a:r>
              <a:rPr sz="1800" dirty="0"/>
              <a:t> </a:t>
            </a:r>
            <a:r>
              <a:rPr sz="1800" dirty="0" err="1"/>
              <a:t>implantarla</a:t>
            </a:r>
            <a:r>
              <a:rPr sz="1800" dirty="0"/>
              <a:t>.  </a:t>
            </a:r>
            <a:r>
              <a:rPr sz="1800" dirty="0" err="1"/>
              <a:t>En</a:t>
            </a:r>
            <a:r>
              <a:rPr sz="1800" dirty="0"/>
              <a:t> </a:t>
            </a:r>
            <a:r>
              <a:rPr sz="1800" dirty="0" err="1"/>
              <a:t>adición</a:t>
            </a:r>
            <a:r>
              <a:rPr sz="1800" dirty="0"/>
              <a:t>, </a:t>
            </a:r>
            <a:r>
              <a:rPr sz="1800" dirty="0" err="1"/>
              <a:t>los</a:t>
            </a:r>
            <a:r>
              <a:rPr sz="1800" dirty="0"/>
              <a:t> </a:t>
            </a:r>
            <a:r>
              <a:rPr sz="1800" dirty="0" err="1"/>
              <a:t>servicios</a:t>
            </a:r>
            <a:r>
              <a:rPr sz="1800" dirty="0"/>
              <a:t> </a:t>
            </a:r>
            <a:r>
              <a:rPr sz="1800" dirty="0" err="1"/>
              <a:t>están</a:t>
            </a:r>
            <a:r>
              <a:rPr sz="1800" dirty="0"/>
              <a:t> mal </a:t>
            </a:r>
            <a:r>
              <a:rPr sz="1800" dirty="0" err="1"/>
              <a:t>enfocados</a:t>
            </a:r>
            <a:r>
              <a:rPr sz="1800" dirty="0"/>
              <a:t> </a:t>
            </a:r>
            <a:r>
              <a:rPr sz="1800" dirty="0" err="1"/>
              <a:t>debido</a:t>
            </a:r>
            <a:r>
              <a:rPr sz="1800" dirty="0"/>
              <a:t> a que se </a:t>
            </a:r>
            <a:r>
              <a:rPr sz="1800" dirty="0" err="1"/>
              <a:t>pretende</a:t>
            </a:r>
            <a:r>
              <a:rPr sz="1800" dirty="0"/>
              <a:t> </a:t>
            </a:r>
            <a:r>
              <a:rPr sz="1800" dirty="0" err="1"/>
              <a:t>dar</a:t>
            </a:r>
            <a:r>
              <a:rPr sz="1800" dirty="0"/>
              <a:t> </a:t>
            </a:r>
            <a:r>
              <a:rPr sz="1800" dirty="0" err="1"/>
              <a:t>el</a:t>
            </a:r>
            <a:r>
              <a:rPr sz="1800" dirty="0"/>
              <a:t> </a:t>
            </a:r>
            <a:r>
              <a:rPr sz="1800" dirty="0" err="1"/>
              <a:t>servicio</a:t>
            </a:r>
            <a:r>
              <a:rPr sz="1800" dirty="0"/>
              <a:t> de </a:t>
            </a:r>
            <a:r>
              <a:rPr sz="1800" dirty="0" err="1"/>
              <a:t>intérprete</a:t>
            </a:r>
            <a:r>
              <a:rPr sz="1800" dirty="0"/>
              <a:t> a </a:t>
            </a:r>
            <a:r>
              <a:rPr sz="1800" dirty="0" err="1"/>
              <a:t>través</a:t>
            </a:r>
            <a:r>
              <a:rPr sz="1800" dirty="0"/>
              <a:t> de </a:t>
            </a:r>
            <a:r>
              <a:rPr sz="1800" dirty="0" err="1"/>
              <a:t>una</a:t>
            </a:r>
            <a:r>
              <a:rPr sz="1800" dirty="0"/>
              <a:t> </a:t>
            </a:r>
            <a:r>
              <a:rPr sz="1800" dirty="0" err="1"/>
              <a:t>capacitación</a:t>
            </a:r>
            <a:r>
              <a:rPr sz="1800" dirty="0"/>
              <a:t> del personal.  Es </a:t>
            </a:r>
            <a:r>
              <a:rPr sz="1800" dirty="0" err="1"/>
              <a:t>distinto</a:t>
            </a:r>
            <a:r>
              <a:rPr sz="1800" dirty="0"/>
              <a:t>.</a:t>
            </a:r>
            <a:r>
              <a:rPr lang="en-US" sz="1800" dirty="0"/>
              <a:t>  LEY DEROGADA POR LEY 22/2021</a:t>
            </a:r>
            <a:endParaRPr sz="1800" dirty="0"/>
          </a:p>
        </p:txBody>
      </p:sp>
      <p:sp>
        <p:nvSpPr>
          <p:cNvPr id="189" name="Shape 189"/>
          <p:cNvSpPr/>
          <p:nvPr/>
        </p:nvSpPr>
        <p:spPr>
          <a:xfrm>
            <a:off x="581599" y="3071185"/>
            <a:ext cx="7913652" cy="141746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a:solidFill>
                  <a:srgbClr val="FFFFFF"/>
                </a:solidFill>
              </a:defRPr>
            </a:lvl1pPr>
          </a:lstStyle>
          <a:p>
            <a:r>
              <a:t>	LA PRESENTE LEGISLACIÓN ESTABLECE EL DERECHO Y POLÍTICA PÚBLICA EN PUERTO RICO PARA QUE EN TODAS LAS AGENCIAS GUBERNAMENTALES SE PROVEAN SERVICIOS DE INTÉRPRETE DE LENGUAJE DE SEÑAS PARA UNA COMUNICACIÓN EFECTIVA</a:t>
            </a:r>
          </a:p>
        </p:txBody>
      </p:sp>
      <p:grpSp>
        <p:nvGrpSpPr>
          <p:cNvPr id="192" name="Group 192"/>
          <p:cNvGrpSpPr/>
          <p:nvPr/>
        </p:nvGrpSpPr>
        <p:grpSpPr>
          <a:xfrm>
            <a:off x="334903" y="5169172"/>
            <a:ext cx="2205011" cy="875359"/>
            <a:chOff x="0" y="0"/>
            <a:chExt cx="2205009" cy="875358"/>
          </a:xfrm>
        </p:grpSpPr>
        <p:sp>
          <p:nvSpPr>
            <p:cNvPr id="190" name="Shape 190"/>
            <p:cNvSpPr/>
            <p:nvPr/>
          </p:nvSpPr>
          <p:spPr>
            <a:xfrm>
              <a:off x="0" y="0"/>
              <a:ext cx="2205010" cy="875359"/>
            </a:xfrm>
            <a:prstGeom prst="rightArrow">
              <a:avLst>
                <a:gd name="adj1" fmla="val 50000"/>
                <a:gd name="adj2" fmla="val 50000"/>
              </a:avLst>
            </a:prstGeom>
            <a:gradFill flip="none" rotWithShape="1">
              <a:gsLst>
                <a:gs pos="0">
                  <a:srgbClr val="9FA9B6"/>
                </a:gs>
                <a:gs pos="60000">
                  <a:srgbClr val="929BA8"/>
                </a:gs>
                <a:gs pos="100000">
                  <a:schemeClr val="accent1"/>
                </a:gs>
              </a:gsLst>
              <a:lin ang="5400000" scaled="0"/>
            </a:gradFill>
            <a:ln w="12700" cap="flat">
              <a:solidFill>
                <a:schemeClr val="accent1"/>
              </a:solidFill>
              <a:prstDash val="solid"/>
              <a:round/>
            </a:ln>
            <a:effectLst>
              <a:outerShdw blurRad="50800" dist="38100" dir="5400000" rotWithShape="0">
                <a:srgbClr val="000000">
                  <a:alpha val="48000"/>
                </a:srgbClr>
              </a:outerShdw>
            </a:effectLst>
          </p:spPr>
          <p:txBody>
            <a:bodyPr wrap="square" lIns="45719" tIns="45719" rIns="45719" bIns="45719" numCol="1" anchor="ctr">
              <a:noAutofit/>
            </a:bodyPr>
            <a:lstStyle/>
            <a:p>
              <a:pPr algn="ctr">
                <a:defRPr>
                  <a:solidFill>
                    <a:srgbClr val="FFFFFF"/>
                  </a:solidFill>
                </a:defRPr>
              </a:pPr>
              <a:endParaRPr/>
            </a:p>
          </p:txBody>
        </p:sp>
        <p:sp>
          <p:nvSpPr>
            <p:cNvPr id="191" name="Shape 191"/>
            <p:cNvSpPr/>
            <p:nvPr/>
          </p:nvSpPr>
          <p:spPr>
            <a:xfrm>
              <a:off x="-1" y="262348"/>
              <a:ext cx="1986173" cy="350663"/>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45719" tIns="45719" rIns="45719" bIns="45719" numCol="1" anchor="ctr">
              <a:spAutoFit/>
            </a:bodyPr>
            <a:lstStyle>
              <a:lvl1pPr algn="ctr">
                <a:defRPr>
                  <a:solidFill>
                    <a:srgbClr val="FFFFFF"/>
                  </a:solidFill>
                </a:defRPr>
              </a:lvl1pPr>
            </a:lstStyle>
            <a:p>
              <a:r>
                <a:t>OBSERVACIÓN</a:t>
              </a:r>
            </a:p>
          </p:txBody>
        </p:sp>
      </p:grpSp>
      <p:pic>
        <p:nvPicPr>
          <p:cNvPr id="2" name="Picture 1">
            <a:extLst>
              <a:ext uri="{FF2B5EF4-FFF2-40B4-BE49-F238E27FC236}">
                <a16:creationId xmlns:a16="http://schemas.microsoft.com/office/drawing/2014/main" id="{EE9EE499-56C8-5761-41AB-190E1C547F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765" y="409181"/>
            <a:ext cx="7918515" cy="1154098"/>
          </a:xfrm>
        </p:spPr>
        <p:txBody>
          <a:bodyPr>
            <a:normAutofit/>
          </a:bodyPr>
          <a:lstStyle/>
          <a:p>
            <a:r>
              <a:rPr lang="es-PR" dirty="0"/>
              <a:t>Ley Núm. 22 de agosto de 2021</a:t>
            </a:r>
          </a:p>
        </p:txBody>
      </p:sp>
      <p:sp>
        <p:nvSpPr>
          <p:cNvPr id="3" name="Text Placeholder 2"/>
          <p:cNvSpPr>
            <a:spLocks noGrp="1"/>
          </p:cNvSpPr>
          <p:nvPr>
            <p:ph type="body" idx="1"/>
          </p:nvPr>
        </p:nvSpPr>
        <p:spPr>
          <a:xfrm>
            <a:off x="763269" y="2538721"/>
            <a:ext cx="7843101" cy="3539528"/>
          </a:xfrm>
        </p:spPr>
        <p:txBody>
          <a:bodyPr>
            <a:normAutofit/>
          </a:bodyPr>
          <a:lstStyle/>
          <a:p>
            <a:pPr marL="45721" indent="0" algn="just">
              <a:buNone/>
            </a:pPr>
            <a:r>
              <a:rPr lang="es-PR" sz="3600" dirty="0"/>
              <a:t>Ley que establece la “Oficina Enlace de la Comunidad Sorda con el Gobierno de Puerto Rico.</a:t>
            </a:r>
          </a:p>
          <a:p>
            <a:pPr marL="45721" indent="0" algn="just">
              <a:buNone/>
            </a:pPr>
            <a:endParaRPr lang="es-PR" sz="3600" dirty="0"/>
          </a:p>
        </p:txBody>
      </p:sp>
      <p:pic>
        <p:nvPicPr>
          <p:cNvPr id="4" name="Picture 1">
            <a:extLst>
              <a:ext uri="{FF2B5EF4-FFF2-40B4-BE49-F238E27FC236}">
                <a16:creationId xmlns:a16="http://schemas.microsoft.com/office/drawing/2014/main" id="{67EB6560-1530-34C4-8AA6-F80C29B199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3320079"/>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485" y="297384"/>
            <a:ext cx="7918515" cy="1154098"/>
          </a:xfrm>
        </p:spPr>
        <p:txBody>
          <a:bodyPr>
            <a:normAutofit fontScale="90000"/>
          </a:bodyPr>
          <a:lstStyle/>
          <a:p>
            <a:r>
              <a:rPr lang="es-PR" dirty="0"/>
              <a:t>  Ley Núm. 22 de agosto de 2021</a:t>
            </a:r>
            <a:br>
              <a:rPr lang="es-PR" dirty="0"/>
            </a:br>
            <a:r>
              <a:rPr lang="es-PR" dirty="0"/>
              <a:t>           </a:t>
            </a:r>
            <a:r>
              <a:rPr lang="es-PR" sz="3100" dirty="0"/>
              <a:t>Exposición de Motivos  </a:t>
            </a:r>
          </a:p>
        </p:txBody>
      </p:sp>
      <p:sp>
        <p:nvSpPr>
          <p:cNvPr id="3" name="Text Placeholder 2"/>
          <p:cNvSpPr>
            <a:spLocks noGrp="1"/>
          </p:cNvSpPr>
          <p:nvPr>
            <p:ph type="body" idx="1"/>
          </p:nvPr>
        </p:nvSpPr>
        <p:spPr>
          <a:xfrm>
            <a:off x="753688" y="1769808"/>
            <a:ext cx="7918515" cy="4689986"/>
          </a:xfrm>
        </p:spPr>
        <p:txBody>
          <a:bodyPr>
            <a:normAutofit fontScale="55000" lnSpcReduction="20000"/>
          </a:bodyPr>
          <a:lstStyle/>
          <a:p>
            <a:pPr marL="45721" indent="0" algn="just">
              <a:buNone/>
            </a:pPr>
            <a:r>
              <a:rPr lang="es-PR" sz="3200" dirty="0"/>
              <a:t>	La comunidad sorda en Puerto Rico enfrenta una situación de desventaja en cuanto al acceso a los servicios que provee el gobierno. Las consecuencias de no poder contar con un mecanismo efectivo para que haya una comunicación entre una persona sorda y los entes gubernamentales pueden desembocar en distintos problemas en cuanto a esta numerosa población. Tal es el caso de Janet Viera Grau, una joven sorda de Vega Alta que se privó de la vida luego de que el Estado removiera del hogar a sus hijos de 6 y 7 años de edad sin la intervención de una intérprete de lenguaje de señas. </a:t>
            </a:r>
          </a:p>
          <a:p>
            <a:pPr marL="45721" indent="0" algn="just">
              <a:buNone/>
            </a:pPr>
            <a:r>
              <a:rPr lang="es-PR" sz="3200" dirty="0"/>
              <a:t>	Ello ejemplifica la urgencia de reformular la atención a las necesidades de la comunidad sorda como un asunto apremiante de derechos humanos dirigido a salvar vidas y a erradicar la ignorancia institucional –no necesariamente intencional– que surge de la falta de una política pública transversalmente integrada . 1. Como si lo antes expuesto fuera poco, en los Estados Unidos el </a:t>
            </a:r>
            <a:r>
              <a:rPr lang="es-PR" sz="3200" dirty="0" err="1"/>
              <a:t>Disability</a:t>
            </a:r>
            <a:r>
              <a:rPr lang="es-PR" sz="3200" dirty="0"/>
              <a:t> </a:t>
            </a:r>
            <a:r>
              <a:rPr lang="es-PR" sz="3200" dirty="0" err="1"/>
              <a:t>Statistics</a:t>
            </a:r>
            <a:r>
              <a:rPr lang="es-PR" sz="3200" dirty="0"/>
              <a:t> </a:t>
            </a:r>
            <a:r>
              <a:rPr lang="es-PR" sz="3200" dirty="0" err="1"/>
              <a:t>Annual</a:t>
            </a:r>
            <a:r>
              <a:rPr lang="es-PR" sz="3200" dirty="0"/>
              <a:t> </a:t>
            </a:r>
            <a:r>
              <a:rPr lang="es-PR" sz="3200" dirty="0" err="1"/>
              <a:t>Report</a:t>
            </a:r>
            <a:r>
              <a:rPr lang="es-PR" sz="3200" dirty="0"/>
              <a:t> del 2014 evidenció que la tasa de desempleo más alta entre las personas con diversidad funcional era la de las personas con alguna dificultad auditiva (50.2%) en comparación con aquellos con problemas de visión (39.6%), y otros con problemas de ayuda propia y otras limitaciones (15.2% y 15.3% respectivamente)</a:t>
            </a:r>
            <a:endParaRPr lang="es-PR" sz="3600" dirty="0"/>
          </a:p>
        </p:txBody>
      </p:sp>
      <p:pic>
        <p:nvPicPr>
          <p:cNvPr id="4" name="Picture 1">
            <a:extLst>
              <a:ext uri="{FF2B5EF4-FFF2-40B4-BE49-F238E27FC236}">
                <a16:creationId xmlns:a16="http://schemas.microsoft.com/office/drawing/2014/main" id="{67EB6560-1530-34C4-8AA6-F80C29B199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5990218"/>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485" y="297384"/>
            <a:ext cx="7918515" cy="1154098"/>
          </a:xfrm>
        </p:spPr>
        <p:txBody>
          <a:bodyPr>
            <a:normAutofit fontScale="90000"/>
          </a:bodyPr>
          <a:lstStyle/>
          <a:p>
            <a:r>
              <a:rPr lang="es-PR" dirty="0"/>
              <a:t>  Ley Núm. 22 de agosto de 2021</a:t>
            </a:r>
            <a:br>
              <a:rPr lang="es-PR" dirty="0"/>
            </a:br>
            <a:r>
              <a:rPr lang="es-PR" dirty="0"/>
              <a:t>           </a:t>
            </a:r>
            <a:r>
              <a:rPr lang="es-PR" sz="3100" dirty="0"/>
              <a:t>Exposición de Motivos  </a:t>
            </a:r>
          </a:p>
        </p:txBody>
      </p:sp>
      <p:sp>
        <p:nvSpPr>
          <p:cNvPr id="3" name="Text Placeholder 2"/>
          <p:cNvSpPr>
            <a:spLocks noGrp="1"/>
          </p:cNvSpPr>
          <p:nvPr>
            <p:ph type="body" idx="1"/>
          </p:nvPr>
        </p:nvSpPr>
        <p:spPr>
          <a:xfrm>
            <a:off x="589935" y="1870630"/>
            <a:ext cx="8229600" cy="4689986"/>
          </a:xfrm>
        </p:spPr>
        <p:txBody>
          <a:bodyPr>
            <a:normAutofit fontScale="70000" lnSpcReduction="20000"/>
          </a:bodyPr>
          <a:lstStyle/>
          <a:p>
            <a:pPr marL="45721" indent="0" algn="just">
              <a:buNone/>
            </a:pPr>
            <a:r>
              <a:rPr lang="es-PR" sz="3200" dirty="0"/>
              <a:t>	Una intérprete profesional de Lenguaje de Señas es la persona apta y adecuada para garantizar el acomodo razonable que necesita un sordo al solicitar servicios gubernamentales. Además, una intérprete puede ajustar las señas que utiliza para garantizar la efectividad de la comunicación de acuerdo con las necesidades de la persona que acude a solicitar servicios. A su vez, como hemos mencionado, la provisión de intérpretes es el servicio mínimo requerido por la </a:t>
            </a:r>
            <a:r>
              <a:rPr lang="es-PR" sz="3200" dirty="0" err="1"/>
              <a:t>Americans</a:t>
            </a:r>
            <a:r>
              <a:rPr lang="es-PR" sz="3200" dirty="0"/>
              <a:t> </a:t>
            </a:r>
            <a:r>
              <a:rPr lang="es-PR" sz="3200" dirty="0" err="1"/>
              <a:t>with</a:t>
            </a:r>
            <a:r>
              <a:rPr lang="es-PR" sz="3200" dirty="0"/>
              <a:t> </a:t>
            </a:r>
            <a:r>
              <a:rPr lang="es-PR" sz="3200" dirty="0" err="1"/>
              <a:t>Disabilities</a:t>
            </a:r>
            <a:r>
              <a:rPr lang="es-PR" sz="3200" dirty="0"/>
              <a:t> </a:t>
            </a:r>
            <a:r>
              <a:rPr lang="es-PR" sz="3200" dirty="0" err="1"/>
              <a:t>Act</a:t>
            </a:r>
            <a:r>
              <a:rPr lang="es-PR" sz="3200" dirty="0"/>
              <a:t>. Ésta dispone expresamente que, en su interacción con personas sordas, el gobierno debe proveer intérpretes que realicen una labor efectiva, precisa e imparcial. Desde una perspectiva constitucional, un reconocimiento dinámico del derecho a la igual protección de las leyes aplicado a la comunidad sorda exige el uso de intérpretes simultáneos que dominen, no solo la mecánica del Lenguaje de Señas, sino su cultura.</a:t>
            </a:r>
            <a:endParaRPr lang="es-PR" sz="3600" dirty="0"/>
          </a:p>
        </p:txBody>
      </p:sp>
      <p:pic>
        <p:nvPicPr>
          <p:cNvPr id="4" name="Picture 1">
            <a:extLst>
              <a:ext uri="{FF2B5EF4-FFF2-40B4-BE49-F238E27FC236}">
                <a16:creationId xmlns:a16="http://schemas.microsoft.com/office/drawing/2014/main" id="{67EB6560-1530-34C4-8AA6-F80C29B199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1932908"/>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485" y="639011"/>
            <a:ext cx="7918515" cy="1154098"/>
          </a:xfrm>
        </p:spPr>
        <p:txBody>
          <a:bodyPr>
            <a:normAutofit fontScale="90000"/>
          </a:bodyPr>
          <a:lstStyle/>
          <a:p>
            <a:r>
              <a:rPr lang="es-PR" dirty="0"/>
              <a:t>  Ley Núm. 22 de agosto de 2021</a:t>
            </a:r>
            <a:br>
              <a:rPr lang="es-PR" dirty="0"/>
            </a:br>
            <a:r>
              <a:rPr lang="es-PR" dirty="0"/>
              <a:t>           </a:t>
            </a:r>
            <a:r>
              <a:rPr lang="es-PR" sz="3100" dirty="0"/>
              <a:t>Exposición de Motivos  </a:t>
            </a:r>
          </a:p>
        </p:txBody>
      </p:sp>
      <p:sp>
        <p:nvSpPr>
          <p:cNvPr id="3" name="Text Placeholder 2"/>
          <p:cNvSpPr>
            <a:spLocks noGrp="1"/>
          </p:cNvSpPr>
          <p:nvPr>
            <p:ph type="body" idx="1"/>
          </p:nvPr>
        </p:nvSpPr>
        <p:spPr>
          <a:xfrm>
            <a:off x="213851" y="2106603"/>
            <a:ext cx="8716297" cy="5267589"/>
          </a:xfrm>
        </p:spPr>
        <p:txBody>
          <a:bodyPr>
            <a:normAutofit fontScale="55000" lnSpcReduction="20000"/>
          </a:bodyPr>
          <a:lstStyle/>
          <a:p>
            <a:pPr marL="45721" indent="0" algn="just">
              <a:buNone/>
            </a:pPr>
            <a:r>
              <a:rPr lang="es-PR" sz="3200" dirty="0"/>
              <a:t>	</a:t>
            </a:r>
            <a:r>
              <a:rPr lang="es-PR" sz="2800" dirty="0"/>
              <a:t>La “Oficina Enlace de la Comunidad Sorda con el Gobierno de Puerto Rico”, aunque estará adscrita a la “Defensoría de las Personas con Impedimentos del Estado Libre Asociado de Puerto Rico”, tendrá autonomía fiscal, programática y administrativa en el desempeño de las responsabilidades y prerrogativas delimitadas en esta Ley y tendrá como misión ejecutar la Política Pública del Poder Ejecutivo en favor de las personas sordas. En ese sentido, brindará servicios de interpretación, enlace, gestoría, referidos y coordinación de servicios a los sordos entre las diferentes agencias del Gobierno de Puerto Rico, de manera que ninguna persona, por razón de su impedimento auditivo o sordera, quede excluida de recibir los servicios básicos del gobierno. A su vez, esta Oficina Enlace brindará servicios de capacitación y adiestramiento de personal a dichas agencias para que la persona sorda que acuda a solicitar servicios pueda ser atendida, además de recopilar informes a ser producidos por las agencias públicas sobre las necesidades específicas de los sordos en cada dependencia, documentar la prestación de servicios y preparar y ofrecer talleres de capacitación a la comunidad sorda sobre cómo interactuar efectivamente con las agencias de gobierno, entre otras facultades y responsabilidades. Por último, la oficina enlace creada en virtud de esta Ley se convertirá en la “Intérprete Oficial del Gobierno de Puerto Rico”, con el objetivo de integrar a la comunidad sorda a los mensajes de estado, debates, informes fiscales, actividades públicas y otros foros pertinentes. La Oficina Enlace no proveerá los servicios de intérpretes según instituidos en la Administración de Rehabilitación Vocacional (ARV), el Departamento de Educación de Puerto Rico (para fines educativos) ni la Rama Judicial, toda vez que la provisión de esos servicios ya se ha legislado con relación a esas estructuras y dependencias gubernamentales.</a:t>
            </a:r>
            <a:endParaRPr lang="es-PR" sz="3600" dirty="0"/>
          </a:p>
        </p:txBody>
      </p:sp>
      <p:pic>
        <p:nvPicPr>
          <p:cNvPr id="4" name="Picture 1">
            <a:extLst>
              <a:ext uri="{FF2B5EF4-FFF2-40B4-BE49-F238E27FC236}">
                <a16:creationId xmlns:a16="http://schemas.microsoft.com/office/drawing/2014/main" id="{67EB6560-1530-34C4-8AA6-F80C29B199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6773746"/>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3512" y="366838"/>
            <a:ext cx="7918515" cy="1330175"/>
          </a:xfrm>
        </p:spPr>
        <p:txBody>
          <a:bodyPr>
            <a:normAutofit/>
          </a:bodyPr>
          <a:lstStyle/>
          <a:p>
            <a:r>
              <a:rPr lang="es-PR" dirty="0"/>
              <a:t>  Ley Núm. 22 de agosto de 2021</a:t>
            </a:r>
            <a:br>
              <a:rPr lang="es-PR" dirty="0"/>
            </a:br>
            <a:r>
              <a:rPr lang="es-PR" dirty="0"/>
              <a:t>           </a:t>
            </a:r>
            <a:r>
              <a:rPr lang="es-PR" sz="3100" dirty="0"/>
              <a:t>  </a:t>
            </a:r>
          </a:p>
        </p:txBody>
      </p:sp>
      <p:sp>
        <p:nvSpPr>
          <p:cNvPr id="3" name="Text Placeholder 2"/>
          <p:cNvSpPr>
            <a:spLocks noGrp="1"/>
          </p:cNvSpPr>
          <p:nvPr>
            <p:ph type="body" idx="1"/>
          </p:nvPr>
        </p:nvSpPr>
        <p:spPr>
          <a:xfrm>
            <a:off x="141067" y="1453939"/>
            <a:ext cx="8861866" cy="5514019"/>
          </a:xfrm>
        </p:spPr>
        <p:txBody>
          <a:bodyPr>
            <a:normAutofit fontScale="55000" lnSpcReduction="20000"/>
          </a:bodyPr>
          <a:lstStyle/>
          <a:p>
            <a:pPr marL="45721" indent="0" algn="just">
              <a:buNone/>
            </a:pPr>
            <a:r>
              <a:rPr lang="es-PR" sz="3200" dirty="0"/>
              <a:t>	Artículo 5. — Facultades y responsabilidades (8 L.P.R.A. § 1595) </a:t>
            </a:r>
          </a:p>
          <a:p>
            <a:pPr marL="45721" indent="0" algn="just">
              <a:buNone/>
            </a:pPr>
            <a:endParaRPr lang="es-PR" sz="3200" dirty="0"/>
          </a:p>
          <a:p>
            <a:pPr marL="45721" indent="0" algn="just">
              <a:buNone/>
            </a:pPr>
            <a:r>
              <a:rPr lang="es-PR" sz="3200" dirty="0"/>
              <a:t>	“ La “Oficina Enlace de la Comunidad Sorda con el Gobierno” tendrá las siguientes facultades y responsabilidades:</a:t>
            </a:r>
          </a:p>
          <a:p>
            <a:pPr marL="45721" indent="0" algn="just">
              <a:buNone/>
            </a:pPr>
            <a:endParaRPr lang="es-PR" sz="3200" dirty="0"/>
          </a:p>
          <a:p>
            <a:pPr marL="45721" indent="0" algn="just">
              <a:buNone/>
            </a:pPr>
            <a:r>
              <a:rPr lang="es-PR" sz="3200" dirty="0"/>
              <a:t> a. ejecutar la política pública del Gobierno de Puerto Rico en favor de la comunidad sorda y en reconocimiento pleno de sus derechos constitucionales y estatutarios,</a:t>
            </a:r>
          </a:p>
          <a:p>
            <a:pPr marL="45721" indent="0" algn="just">
              <a:buNone/>
            </a:pPr>
            <a:endParaRPr lang="es-PR" sz="3200" dirty="0"/>
          </a:p>
          <a:p>
            <a:pPr marL="45721" indent="0" algn="just">
              <a:buNone/>
            </a:pPr>
            <a:r>
              <a:rPr lang="es-PR" sz="3200" dirty="0"/>
              <a:t> b. servir de enlace entre la comunidad sorda y las agencias gubernamentales, de manera que se subsane efectivamente la brecha comunicativa entre el Estado y esa población, especialmente en la prestación de servicios, en cumplimiento preciso de la “</a:t>
            </a:r>
            <a:r>
              <a:rPr lang="es-PR" sz="3200" dirty="0" err="1"/>
              <a:t>Americans</a:t>
            </a:r>
            <a:r>
              <a:rPr lang="es-PR" sz="3200" dirty="0"/>
              <a:t> </a:t>
            </a:r>
            <a:r>
              <a:rPr lang="es-PR" sz="3200" dirty="0" err="1"/>
              <a:t>with</a:t>
            </a:r>
            <a:r>
              <a:rPr lang="es-PR" sz="3200" dirty="0"/>
              <a:t> </a:t>
            </a:r>
            <a:r>
              <a:rPr lang="es-PR" sz="3200" dirty="0" err="1"/>
              <a:t>Disabilities</a:t>
            </a:r>
            <a:r>
              <a:rPr lang="es-PR" sz="3200" dirty="0"/>
              <a:t> </a:t>
            </a:r>
            <a:r>
              <a:rPr lang="es-PR" sz="3200" dirty="0" err="1"/>
              <a:t>Act</a:t>
            </a:r>
            <a:r>
              <a:rPr lang="es-PR" sz="3200" dirty="0"/>
              <a:t>”, </a:t>
            </a:r>
          </a:p>
          <a:p>
            <a:pPr marL="45721" indent="0" algn="just">
              <a:buNone/>
            </a:pPr>
            <a:endParaRPr lang="es-PR" sz="3200" dirty="0"/>
          </a:p>
          <a:p>
            <a:pPr marL="45721" indent="0" algn="just">
              <a:buNone/>
            </a:pPr>
            <a:r>
              <a:rPr lang="es-PR" sz="3200" dirty="0"/>
              <a:t>c. coordinar la incorporación estructural permanente de aquellos acomodos razonables que resulten necesarios para asegurar una comunicación plena y efectiva entre las agencias de la Rama Ejecutiva y la población sorda, </a:t>
            </a:r>
          </a:p>
          <a:p>
            <a:pPr marL="45721" indent="0" algn="just">
              <a:buNone/>
            </a:pPr>
            <a:endParaRPr lang="es-PR" sz="3200" dirty="0"/>
          </a:p>
          <a:p>
            <a:pPr marL="45721" indent="0" algn="just">
              <a:buNone/>
            </a:pPr>
            <a:r>
              <a:rPr lang="es-PR" sz="3200" dirty="0"/>
              <a:t>d. capacitar el personal de las agencias administrativas en el uso efectivo del Lenguaje de Señas y educarles sobre las particularidades y elementos esenciales de la cultura de la comunidad sorda, </a:t>
            </a:r>
          </a:p>
          <a:p>
            <a:pPr marL="45721" indent="0" algn="just">
              <a:buNone/>
            </a:pPr>
            <a:r>
              <a:rPr lang="es-PR" sz="3200" dirty="0"/>
              <a:t>e. delimitar los protocolos de interpretación en las agencias públicas, </a:t>
            </a:r>
          </a:p>
        </p:txBody>
      </p:sp>
      <p:pic>
        <p:nvPicPr>
          <p:cNvPr id="4" name="Picture 1">
            <a:extLst>
              <a:ext uri="{FF2B5EF4-FFF2-40B4-BE49-F238E27FC236}">
                <a16:creationId xmlns:a16="http://schemas.microsoft.com/office/drawing/2014/main" id="{67EB6560-1530-34C4-8AA6-F80C29B199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541624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Shape 117"/>
          <p:cNvSpPr/>
          <p:nvPr/>
        </p:nvSpPr>
        <p:spPr>
          <a:xfrm>
            <a:off x="261995" y="576896"/>
            <a:ext cx="8985244" cy="486207"/>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ctr">
              <a:defRPr sz="2800">
                <a:solidFill>
                  <a:srgbClr val="FFFFFF"/>
                </a:solidFill>
              </a:defRPr>
            </a:lvl1pPr>
          </a:lstStyle>
          <a:p>
            <a:r>
              <a:rPr dirty="0"/>
              <a:t>LA COMUNIDAD SORDA DE PUERTO RICO</a:t>
            </a:r>
          </a:p>
        </p:txBody>
      </p:sp>
      <p:sp>
        <p:nvSpPr>
          <p:cNvPr id="118" name="Shape 118"/>
          <p:cNvSpPr/>
          <p:nvPr/>
        </p:nvSpPr>
        <p:spPr>
          <a:xfrm>
            <a:off x="790762" y="1916746"/>
            <a:ext cx="7562475" cy="4247317"/>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a:solidFill>
                  <a:srgbClr val="FFFFFF"/>
                </a:solidFill>
              </a:defRPr>
            </a:pPr>
            <a:r>
              <a:rPr dirty="0"/>
              <a:t>	</a:t>
            </a:r>
            <a:endParaRPr lang="en-US" dirty="0"/>
          </a:p>
          <a:p>
            <a:pPr algn="just">
              <a:defRPr>
                <a:solidFill>
                  <a:srgbClr val="FFFFFF"/>
                </a:solidFill>
              </a:defRPr>
            </a:pPr>
            <a:r>
              <a:rPr lang="en-US" dirty="0"/>
              <a:t>	La Ley 22 de Agosto de 2021 que </a:t>
            </a:r>
            <a:r>
              <a:rPr lang="en-US" dirty="0" err="1"/>
              <a:t>establece</a:t>
            </a:r>
            <a:r>
              <a:rPr lang="en-US" dirty="0"/>
              <a:t> la </a:t>
            </a:r>
            <a:r>
              <a:rPr lang="en-US" dirty="0" err="1"/>
              <a:t>Oficina</a:t>
            </a:r>
            <a:r>
              <a:rPr lang="en-US" dirty="0"/>
              <a:t> Enlace de la </a:t>
            </a:r>
            <a:r>
              <a:rPr lang="en-US" dirty="0" err="1"/>
              <a:t>Comunidad</a:t>
            </a:r>
            <a:r>
              <a:rPr lang="en-US" dirty="0"/>
              <a:t> </a:t>
            </a:r>
            <a:r>
              <a:rPr lang="en-US" dirty="0" err="1"/>
              <a:t>Sorda</a:t>
            </a:r>
            <a:r>
              <a:rPr lang="en-US" dirty="0"/>
              <a:t> con </a:t>
            </a:r>
            <a:r>
              <a:rPr lang="en-US" dirty="0" err="1"/>
              <a:t>el</a:t>
            </a:r>
            <a:r>
              <a:rPr lang="en-US" dirty="0"/>
              <a:t> </a:t>
            </a:r>
            <a:r>
              <a:rPr lang="en-US" dirty="0" err="1"/>
              <a:t>Gobierno</a:t>
            </a:r>
            <a:r>
              <a:rPr lang="en-US" dirty="0"/>
              <a:t> de Puerto Rico, dispone:</a:t>
            </a:r>
          </a:p>
          <a:p>
            <a:pPr algn="just">
              <a:defRPr>
                <a:solidFill>
                  <a:srgbClr val="FFFFFF"/>
                </a:solidFill>
              </a:defRPr>
            </a:pPr>
            <a:endParaRPr lang="en-US" dirty="0"/>
          </a:p>
          <a:p>
            <a:pPr algn="just">
              <a:defRPr>
                <a:solidFill>
                  <a:srgbClr val="FFFFFF"/>
                </a:solidFill>
              </a:defRPr>
            </a:pPr>
            <a:r>
              <a:rPr lang="en-US" dirty="0"/>
              <a:t>“</a:t>
            </a:r>
            <a:r>
              <a:rPr lang="es-PR" dirty="0"/>
              <a:t>El Instituto de Estadísticas de Puerto Rico, en colaboración con la Oficina Enlace, deberá establecer procesos y métodos que permitan, dentro de un término de un (1) año contado a partir de la aprobación de esta Ley, levantar datos estadísticos sobre la Comunidad Sorda en Puerto Rico, su perfil, su ubicación, escolaridad, índice de pobreza y sus necesidades, entre otros aspectos que “Ley de la Oficina Enlace de la Comunidad Sorda con el Gobierno de Puerto Rico” [Ley 22-2021] Rev. 06 de abril de 2022 www.ogp.pr.gov Página 11 de 13 el Instituto considere pertinentes.</a:t>
            </a:r>
            <a:endParaRPr dirty="0"/>
          </a:p>
          <a:p>
            <a:pPr algn="just">
              <a:defRPr>
                <a:solidFill>
                  <a:srgbClr val="FFFFFF"/>
                </a:solidFill>
              </a:defRPr>
            </a:pPr>
            <a:r>
              <a:rPr dirty="0"/>
              <a:t> </a:t>
            </a:r>
          </a:p>
          <a:p>
            <a:pPr algn="just">
              <a:defRPr>
                <a:solidFill>
                  <a:srgbClr val="FFFFFF"/>
                </a:solidFill>
              </a:defRPr>
            </a:pPr>
            <a:r>
              <a:rPr dirty="0"/>
              <a:t>	.</a:t>
            </a:r>
          </a:p>
        </p:txBody>
      </p:sp>
      <p:sp>
        <p:nvSpPr>
          <p:cNvPr id="2" name="Rectangle 2">
            <a:extLst>
              <a:ext uri="{FF2B5EF4-FFF2-40B4-BE49-F238E27FC236}">
                <a16:creationId xmlns:a16="http://schemas.microsoft.com/office/drawing/2014/main" id="{8BF001AC-7CF5-1D4B-127F-E730E5B7070E}"/>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PR"/>
          </a:p>
        </p:txBody>
      </p:sp>
      <p:pic>
        <p:nvPicPr>
          <p:cNvPr id="1025" name="Picture 1">
            <a:extLst>
              <a:ext uri="{FF2B5EF4-FFF2-40B4-BE49-F238E27FC236}">
                <a16:creationId xmlns:a16="http://schemas.microsoft.com/office/drawing/2014/main" id="{74B0EDEE-73B0-4F56-1043-F847977B62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5465" y="447284"/>
            <a:ext cx="7918515" cy="1154098"/>
          </a:xfrm>
        </p:spPr>
        <p:txBody>
          <a:bodyPr>
            <a:normAutofit fontScale="90000"/>
          </a:bodyPr>
          <a:lstStyle/>
          <a:p>
            <a:r>
              <a:rPr lang="es-PR" dirty="0"/>
              <a:t>  Ley Núm. 22 de agosto de 2021</a:t>
            </a:r>
            <a:br>
              <a:rPr lang="es-PR" dirty="0"/>
            </a:br>
            <a:r>
              <a:rPr lang="es-PR" dirty="0"/>
              <a:t>           </a:t>
            </a:r>
            <a:r>
              <a:rPr lang="es-PR" sz="3100" dirty="0"/>
              <a:t> </a:t>
            </a:r>
          </a:p>
        </p:txBody>
      </p:sp>
      <p:sp>
        <p:nvSpPr>
          <p:cNvPr id="3" name="Text Placeholder 2"/>
          <p:cNvSpPr>
            <a:spLocks noGrp="1"/>
          </p:cNvSpPr>
          <p:nvPr>
            <p:ph type="body" idx="1"/>
          </p:nvPr>
        </p:nvSpPr>
        <p:spPr>
          <a:xfrm>
            <a:off x="434715" y="1499014"/>
            <a:ext cx="8454452" cy="5786202"/>
          </a:xfrm>
        </p:spPr>
        <p:txBody>
          <a:bodyPr>
            <a:normAutofit fontScale="55000" lnSpcReduction="20000"/>
          </a:bodyPr>
          <a:lstStyle/>
          <a:p>
            <a:pPr marL="45721" indent="0" algn="just">
              <a:buNone/>
            </a:pPr>
            <a:r>
              <a:rPr lang="es-PR" sz="3200" dirty="0"/>
              <a:t>	Artículo 5. — Facultades y responsabilidades (8 L.P.R.A. § 1595)</a:t>
            </a:r>
          </a:p>
          <a:p>
            <a:pPr marL="45721" indent="0" algn="just">
              <a:buNone/>
            </a:pPr>
            <a:endParaRPr lang="es-PR" sz="3200" dirty="0"/>
          </a:p>
          <a:p>
            <a:pPr marL="45721" indent="0" algn="just">
              <a:buNone/>
            </a:pPr>
            <a:r>
              <a:rPr lang="es-PR" sz="3200" dirty="0"/>
              <a:t> f. ofrecer servicios de orientación a la comunidad sorda sobre cómo acceder e interactuar efectivamente con las agencias administrativas y solicitar servicios, </a:t>
            </a:r>
          </a:p>
          <a:p>
            <a:pPr marL="45721" indent="0" algn="just">
              <a:buNone/>
            </a:pPr>
            <a:endParaRPr lang="es-PR" sz="3200" dirty="0"/>
          </a:p>
          <a:p>
            <a:pPr marL="45721" indent="0" algn="just">
              <a:buNone/>
            </a:pPr>
            <a:r>
              <a:rPr lang="es-PR" sz="3200" dirty="0"/>
              <a:t>g. brindar servicios de interpretación, enlace, gestoría, referidos y coordinación de servicios a los sordos entre las diferentes agencias del Gobierno, de manera que ninguna persona, por razón de su impedimento auditivo o sordera, quede excluida de recibir los servicios básicos del gobierno, </a:t>
            </a:r>
          </a:p>
          <a:p>
            <a:pPr marL="45721" indent="0" algn="just">
              <a:buNone/>
            </a:pPr>
            <a:endParaRPr lang="es-PR" sz="3200" dirty="0"/>
          </a:p>
          <a:p>
            <a:pPr marL="45721" indent="0" algn="just">
              <a:buNone/>
            </a:pPr>
            <a:r>
              <a:rPr lang="es-PR" sz="3200" dirty="0"/>
              <a:t>h. ofrecer servicios de orientación legal y trabajo social a la comunidad sorda, </a:t>
            </a:r>
          </a:p>
          <a:p>
            <a:pPr marL="45721" indent="0" algn="just">
              <a:buNone/>
            </a:pPr>
            <a:endParaRPr lang="es-PR" sz="3200" dirty="0"/>
          </a:p>
          <a:p>
            <a:pPr marL="45721" indent="0" algn="just">
              <a:buNone/>
            </a:pPr>
            <a:r>
              <a:rPr lang="es-PR" sz="3200" dirty="0"/>
              <a:t>i. solicitar y recopilar informes bienales a ser producidos por las agencias públicas sobre las necesidades especiales de las personas sordas en cada dependencia, “Ley de la Oficina Enlace de la Comunidad Sorda con el Gobierno de Puerto Rico” [Ley 22-2021] Rev. 06 de abril de 2022 www.ogp.pr.gov Página 8 de 13</a:t>
            </a:r>
          </a:p>
          <a:p>
            <a:pPr marL="45721" indent="0" algn="just">
              <a:buNone/>
            </a:pPr>
            <a:endParaRPr lang="es-PR" sz="3200" dirty="0"/>
          </a:p>
          <a:p>
            <a:pPr marL="45721" indent="0" algn="just">
              <a:buNone/>
            </a:pPr>
            <a:r>
              <a:rPr lang="es-PR" sz="3200" dirty="0"/>
              <a:t> j. coordinar, manejar, supervisar y colaborar en la producción de información visual en diversos formatos a utilizarse en las agencias administrativas para orientación y servicios a la comunidad sorda, </a:t>
            </a:r>
            <a:endParaRPr lang="es-PR" sz="3600" dirty="0"/>
          </a:p>
        </p:txBody>
      </p:sp>
      <p:pic>
        <p:nvPicPr>
          <p:cNvPr id="4" name="Picture 1">
            <a:extLst>
              <a:ext uri="{FF2B5EF4-FFF2-40B4-BE49-F238E27FC236}">
                <a16:creationId xmlns:a16="http://schemas.microsoft.com/office/drawing/2014/main" id="{67EB6560-1530-34C4-8AA6-F80C29B199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6597055"/>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0395" y="462274"/>
            <a:ext cx="7918515" cy="1154098"/>
          </a:xfrm>
        </p:spPr>
        <p:txBody>
          <a:bodyPr>
            <a:normAutofit fontScale="90000"/>
          </a:bodyPr>
          <a:lstStyle/>
          <a:p>
            <a:r>
              <a:rPr lang="es-PR" dirty="0"/>
              <a:t>  Ley Núm. 22 de agosto de 2021</a:t>
            </a:r>
            <a:br>
              <a:rPr lang="es-PR" dirty="0"/>
            </a:br>
            <a:r>
              <a:rPr lang="es-PR" dirty="0"/>
              <a:t>           </a:t>
            </a:r>
            <a:endParaRPr lang="es-PR" sz="3100" dirty="0"/>
          </a:p>
        </p:txBody>
      </p:sp>
      <p:sp>
        <p:nvSpPr>
          <p:cNvPr id="3" name="Text Placeholder 2"/>
          <p:cNvSpPr>
            <a:spLocks noGrp="1"/>
          </p:cNvSpPr>
          <p:nvPr>
            <p:ph type="body" idx="1"/>
          </p:nvPr>
        </p:nvSpPr>
        <p:spPr>
          <a:xfrm>
            <a:off x="485004" y="1304144"/>
            <a:ext cx="8412998" cy="5301442"/>
          </a:xfrm>
        </p:spPr>
        <p:txBody>
          <a:bodyPr>
            <a:normAutofit fontScale="55000" lnSpcReduction="20000"/>
          </a:bodyPr>
          <a:lstStyle/>
          <a:p>
            <a:pPr marL="45721" indent="0" algn="just">
              <a:buNone/>
            </a:pPr>
            <a:r>
              <a:rPr lang="es-PR" sz="3200" dirty="0"/>
              <a:t>	k. fungir como “Intérprete Oficial del Gobierno de Puerto Rico” con el objetivo de integrar a la comunidad sorda a los mensajes de Estado, informes fiscales, actividades públicas y otros foros pertinentes, </a:t>
            </a:r>
          </a:p>
          <a:p>
            <a:pPr marL="45721" indent="0" algn="just">
              <a:buNone/>
            </a:pPr>
            <a:endParaRPr lang="es-PR" sz="3200" dirty="0"/>
          </a:p>
          <a:p>
            <a:pPr marL="45721" indent="0" algn="just">
              <a:buNone/>
            </a:pPr>
            <a:r>
              <a:rPr lang="es-PR" sz="3200" dirty="0"/>
              <a:t>l. establecer el orden en que las agencias de la Rama Ejecutiva serán impactadas e integradas a los esfuerzos de la Oficina Enlace, en atención a las necesidades más apremiantes de la comunidad sorda, </a:t>
            </a:r>
          </a:p>
          <a:p>
            <a:pPr marL="45721" indent="0" algn="just">
              <a:buNone/>
            </a:pPr>
            <a:endParaRPr lang="es-PR" sz="3200" dirty="0"/>
          </a:p>
          <a:p>
            <a:pPr marL="45721" indent="0" algn="just">
              <a:buNone/>
            </a:pPr>
            <a:r>
              <a:rPr lang="es-PR" sz="3200" dirty="0"/>
              <a:t>m. preparar currículos de cursos de Lenguaje de Señas para impartirlos a niños, jóvenes y familiares de sordos, </a:t>
            </a:r>
          </a:p>
          <a:p>
            <a:pPr marL="45721" indent="0" algn="just">
              <a:buNone/>
            </a:pPr>
            <a:endParaRPr lang="es-PR" sz="3200" dirty="0"/>
          </a:p>
          <a:p>
            <a:pPr marL="45721" indent="0" algn="just">
              <a:buNone/>
            </a:pPr>
            <a:r>
              <a:rPr lang="es-PR" sz="3200" dirty="0"/>
              <a:t>n. realizar, cada mes de septiembre, campañas mediáticas de sensibilización, concienciación y educación dirigidas al público en general sobre las disposiciones de esta Ley, la cultura de la comunidad sorda y la necesidad de erradicar el discrimen lingüístico contra el Lenguaje de Señas y las personas sordas, </a:t>
            </a:r>
          </a:p>
          <a:p>
            <a:pPr marL="45721" indent="0" algn="just">
              <a:buNone/>
            </a:pPr>
            <a:endParaRPr lang="es-PR" sz="3200" dirty="0"/>
          </a:p>
          <a:p>
            <a:pPr marL="45721" indent="0" algn="just">
              <a:buNone/>
            </a:pPr>
            <a:r>
              <a:rPr lang="es-PR" sz="3200" dirty="0"/>
              <a:t>o. rendir un informe anual en o antes del 31 de enero de cada año a la Asamblea Legislativa que refleje el estado de cumplimiento de las agencias de gobierno con lo dispuesto en esta Ley.</a:t>
            </a:r>
            <a:endParaRPr lang="es-PR" sz="3600" dirty="0"/>
          </a:p>
        </p:txBody>
      </p:sp>
      <p:pic>
        <p:nvPicPr>
          <p:cNvPr id="4" name="Picture 1">
            <a:extLst>
              <a:ext uri="{FF2B5EF4-FFF2-40B4-BE49-F238E27FC236}">
                <a16:creationId xmlns:a16="http://schemas.microsoft.com/office/drawing/2014/main" id="{67EB6560-1530-34C4-8AA6-F80C29B199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8638640"/>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Shape 318"/>
          <p:cNvSpPr>
            <a:spLocks noGrp="1"/>
          </p:cNvSpPr>
          <p:nvPr>
            <p:ph type="title"/>
          </p:nvPr>
        </p:nvSpPr>
        <p:spPr>
          <a:xfrm>
            <a:off x="427944" y="119834"/>
            <a:ext cx="8577683" cy="1154097"/>
          </a:xfrm>
          <a:prstGeom prst="rect">
            <a:avLst/>
          </a:prstGeom>
        </p:spPr>
        <p:txBody>
          <a:bodyPr>
            <a:normAutofit/>
          </a:bodyPr>
          <a:lstStyle>
            <a:lvl1pPr algn="ctr">
              <a:defRPr sz="2800"/>
            </a:lvl1pPr>
          </a:lstStyle>
          <a:p>
            <a:r>
              <a:rPr lang="en-US" sz="2400" dirty="0"/>
              <a:t>OFICINA ENLACE DE LA COMUNIDAD SORDA CON</a:t>
            </a:r>
            <a:br>
              <a:rPr lang="en-US" sz="2400" dirty="0"/>
            </a:br>
            <a:r>
              <a:rPr lang="en-US" sz="2400" dirty="0"/>
              <a:t> EL GOBIERNO DE PUERTO RICO</a:t>
            </a:r>
            <a:endParaRPr sz="2400" dirty="0"/>
          </a:p>
        </p:txBody>
      </p:sp>
      <p:sp>
        <p:nvSpPr>
          <p:cNvPr id="319" name="Shape 319"/>
          <p:cNvSpPr/>
          <p:nvPr/>
        </p:nvSpPr>
        <p:spPr>
          <a:xfrm>
            <a:off x="196066" y="1956188"/>
            <a:ext cx="8843073" cy="421653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800">
                <a:solidFill>
                  <a:srgbClr val="FFFFFF"/>
                </a:solidFill>
              </a:defRPr>
            </a:pPr>
            <a:endParaRPr dirty="0"/>
          </a:p>
          <a:p>
            <a:pPr marL="344487" algn="just" defTabSz="344488">
              <a:buSzPct val="100000"/>
              <a:tabLst>
                <a:tab pos="685800" algn="l"/>
              </a:tabLst>
              <a:defRPr sz="2000">
                <a:solidFill>
                  <a:srgbClr val="FFFFFF"/>
                </a:solidFill>
              </a:defRPr>
            </a:pPr>
            <a:r>
              <a:rPr lang="en-US" dirty="0" err="1"/>
              <a:t>Dirección</a:t>
            </a:r>
            <a:r>
              <a:rPr lang="en-US" dirty="0"/>
              <a:t> </a:t>
            </a:r>
            <a:r>
              <a:rPr lang="en-US" dirty="0" err="1"/>
              <a:t>Física</a:t>
            </a:r>
            <a:r>
              <a:rPr lang="en-US" dirty="0"/>
              <a:t>: Centro </a:t>
            </a:r>
            <a:r>
              <a:rPr lang="en-US" dirty="0" err="1"/>
              <a:t>Gubernamental</a:t>
            </a:r>
            <a:r>
              <a:rPr lang="en-US" dirty="0"/>
              <a:t> </a:t>
            </a:r>
            <a:r>
              <a:rPr lang="en-US" dirty="0" err="1"/>
              <a:t>Minillas</a:t>
            </a:r>
            <a:r>
              <a:rPr lang="en-US" dirty="0"/>
              <a:t>, Roberto Sánchez </a:t>
            </a:r>
            <a:r>
              <a:rPr lang="en-US" dirty="0" err="1"/>
              <a:t>Vilella</a:t>
            </a:r>
            <a:endParaRPr lang="en-US" dirty="0"/>
          </a:p>
          <a:p>
            <a:pPr marL="344487" algn="just" defTabSz="344488">
              <a:buSzPct val="100000"/>
              <a:tabLst>
                <a:tab pos="685800" algn="l"/>
              </a:tabLst>
              <a:defRPr sz="2000">
                <a:solidFill>
                  <a:srgbClr val="FFFFFF"/>
                </a:solidFill>
              </a:defRPr>
            </a:pPr>
            <a:r>
              <a:rPr lang="en-US" dirty="0"/>
              <a:t>                            Torre Sur, </a:t>
            </a:r>
            <a:r>
              <a:rPr lang="en-US" dirty="0" err="1"/>
              <a:t>Piso</a:t>
            </a:r>
            <a:r>
              <a:rPr lang="en-US" dirty="0"/>
              <a:t> 2, </a:t>
            </a:r>
            <a:r>
              <a:rPr lang="en-US" dirty="0" err="1"/>
              <a:t>Oficina</a:t>
            </a:r>
            <a:r>
              <a:rPr lang="en-US" dirty="0"/>
              <a:t> 204, Ave. De Diego, Parada 22</a:t>
            </a:r>
          </a:p>
          <a:p>
            <a:pPr marL="344487" algn="just" defTabSz="344488">
              <a:buSzPct val="100000"/>
              <a:tabLst>
                <a:tab pos="685800" algn="l"/>
              </a:tabLst>
              <a:defRPr sz="2000">
                <a:solidFill>
                  <a:srgbClr val="FFFFFF"/>
                </a:solidFill>
              </a:defRPr>
            </a:pPr>
            <a:r>
              <a:rPr lang="en-US" dirty="0"/>
              <a:t>                             </a:t>
            </a:r>
            <a:r>
              <a:rPr lang="en-US" dirty="0" err="1"/>
              <a:t>Santurce</a:t>
            </a:r>
            <a:r>
              <a:rPr lang="en-US" dirty="0"/>
              <a:t>, Puerto Rico  00912</a:t>
            </a:r>
          </a:p>
          <a:p>
            <a:pPr marL="344487" algn="just" defTabSz="344488">
              <a:buSzPct val="100000"/>
              <a:tabLst>
                <a:tab pos="685800" algn="l"/>
              </a:tabLst>
              <a:defRPr sz="2000">
                <a:solidFill>
                  <a:srgbClr val="FFFFFF"/>
                </a:solidFill>
              </a:defRPr>
            </a:pPr>
            <a:endParaRPr lang="en-US" dirty="0"/>
          </a:p>
          <a:p>
            <a:pPr marL="344487" algn="just" defTabSz="344488">
              <a:buSzPct val="100000"/>
              <a:tabLst>
                <a:tab pos="685800" algn="l"/>
              </a:tabLst>
              <a:defRPr sz="2000">
                <a:solidFill>
                  <a:srgbClr val="FFFFFF"/>
                </a:solidFill>
              </a:defRPr>
            </a:pPr>
            <a:r>
              <a:rPr lang="en-US" dirty="0" err="1"/>
              <a:t>Dirección</a:t>
            </a:r>
            <a:r>
              <a:rPr lang="en-US" dirty="0"/>
              <a:t> Postal: </a:t>
            </a:r>
            <a:r>
              <a:rPr lang="en-US" dirty="0" err="1"/>
              <a:t>Apartado</a:t>
            </a:r>
            <a:r>
              <a:rPr lang="en-US" dirty="0"/>
              <a:t> 41309</a:t>
            </a:r>
          </a:p>
          <a:p>
            <a:pPr marL="344487" algn="just" defTabSz="344488">
              <a:buSzPct val="100000"/>
              <a:tabLst>
                <a:tab pos="685800" algn="l"/>
              </a:tabLst>
              <a:defRPr sz="2000">
                <a:solidFill>
                  <a:srgbClr val="FFFFFF"/>
                </a:solidFill>
              </a:defRPr>
            </a:pPr>
            <a:r>
              <a:rPr lang="en-US" dirty="0"/>
              <a:t>                             San Juan, Puerto Rico 00940-1309</a:t>
            </a:r>
          </a:p>
          <a:p>
            <a:pPr marL="344487" algn="just" defTabSz="344488">
              <a:buSzPct val="100000"/>
              <a:tabLst>
                <a:tab pos="685800" algn="l"/>
              </a:tabLst>
              <a:defRPr sz="2000">
                <a:solidFill>
                  <a:srgbClr val="FFFFFF"/>
                </a:solidFill>
              </a:defRPr>
            </a:pPr>
            <a:endParaRPr lang="en-US" dirty="0"/>
          </a:p>
          <a:p>
            <a:pPr marL="344487" algn="just" defTabSz="344488">
              <a:buSzPct val="100000"/>
              <a:tabLst>
                <a:tab pos="685800" algn="l"/>
              </a:tabLst>
              <a:defRPr sz="2000">
                <a:solidFill>
                  <a:srgbClr val="FFFFFF"/>
                </a:solidFill>
              </a:defRPr>
            </a:pPr>
            <a:r>
              <a:rPr lang="en-US" dirty="0" err="1"/>
              <a:t>Correo</a:t>
            </a:r>
            <a:r>
              <a:rPr lang="en-US" dirty="0"/>
              <a:t> </a:t>
            </a:r>
            <a:r>
              <a:rPr lang="en-US" dirty="0" err="1"/>
              <a:t>Electrónico</a:t>
            </a:r>
            <a:r>
              <a:rPr lang="en-US" dirty="0"/>
              <a:t>: </a:t>
            </a:r>
            <a:r>
              <a:rPr lang="en-US" b="1" dirty="0">
                <a:solidFill>
                  <a:schemeClr val="bg1">
                    <a:lumMod val="95000"/>
                  </a:schemeClr>
                </a:solidFill>
                <a:hlinkClick r:id="rId2">
                  <a:extLst>
                    <a:ext uri="{A12FA001-AC4F-418D-AE19-62706E023703}">
                      <ahyp:hlinkClr xmlns:ahyp="http://schemas.microsoft.com/office/drawing/2018/hyperlinkcolor" val="tx"/>
                    </a:ext>
                  </a:extLst>
                </a:hlinkClick>
              </a:rPr>
              <a:t>jtroche@dpi.pr.gov</a:t>
            </a:r>
            <a:endParaRPr lang="en-US" b="1" dirty="0">
              <a:solidFill>
                <a:schemeClr val="bg1">
                  <a:lumMod val="95000"/>
                </a:schemeClr>
              </a:solidFill>
            </a:endParaRPr>
          </a:p>
          <a:p>
            <a:pPr marL="344487" algn="just" defTabSz="344488">
              <a:buSzPct val="100000"/>
              <a:tabLst>
                <a:tab pos="685800" algn="l"/>
              </a:tabLst>
              <a:defRPr sz="2000">
                <a:solidFill>
                  <a:srgbClr val="FFFFFF"/>
                </a:solidFill>
              </a:defRPr>
            </a:pPr>
            <a:endParaRPr lang="en-US" b="1" dirty="0">
              <a:solidFill>
                <a:schemeClr val="bg1">
                  <a:lumMod val="95000"/>
                </a:schemeClr>
              </a:solidFill>
            </a:endParaRPr>
          </a:p>
          <a:p>
            <a:pPr marL="344487" algn="just" defTabSz="344488">
              <a:buSzPct val="100000"/>
              <a:tabLst>
                <a:tab pos="685800" algn="l"/>
              </a:tabLst>
              <a:defRPr sz="2000">
                <a:solidFill>
                  <a:srgbClr val="FFFFFF"/>
                </a:solidFill>
              </a:defRPr>
            </a:pPr>
            <a:r>
              <a:rPr lang="en-US" dirty="0" err="1"/>
              <a:t>Teléfonos</a:t>
            </a:r>
            <a:r>
              <a:rPr lang="en-US" dirty="0"/>
              <a:t>: (787) 725-2333 Ext. #203 / (787) 710-9403</a:t>
            </a:r>
          </a:p>
          <a:p>
            <a:pPr marL="344487" algn="just" defTabSz="344488">
              <a:buSzPct val="100000"/>
              <a:tabLst>
                <a:tab pos="685800" algn="l"/>
              </a:tabLst>
              <a:defRPr sz="2000">
                <a:solidFill>
                  <a:srgbClr val="FFFFFF"/>
                </a:solidFill>
              </a:defRPr>
            </a:pPr>
            <a:endParaRPr lang="en-US" dirty="0"/>
          </a:p>
          <a:p>
            <a:pPr marL="344487" algn="just" defTabSz="344488">
              <a:buSzPct val="100000"/>
              <a:tabLst>
                <a:tab pos="685800" algn="l"/>
              </a:tabLst>
              <a:defRPr sz="2000">
                <a:solidFill>
                  <a:srgbClr val="FFFFFF"/>
                </a:solidFill>
              </a:defRPr>
            </a:pPr>
            <a:r>
              <a:rPr lang="en-US" dirty="0"/>
              <a:t>Director </a:t>
            </a:r>
            <a:r>
              <a:rPr lang="en-US" dirty="0" err="1"/>
              <a:t>Ejecutivo</a:t>
            </a:r>
            <a:r>
              <a:rPr lang="en-US" dirty="0"/>
              <a:t>: </a:t>
            </a:r>
            <a:r>
              <a:rPr lang="en-US" dirty="0" err="1"/>
              <a:t>Lcdo</a:t>
            </a:r>
            <a:r>
              <a:rPr lang="en-US" dirty="0"/>
              <a:t>. Juan J. Troche Villeneuve</a:t>
            </a:r>
          </a:p>
          <a:p>
            <a:pPr marL="344487" algn="just" defTabSz="344488">
              <a:buSzPct val="100000"/>
              <a:tabLst>
                <a:tab pos="685800" algn="l"/>
              </a:tabLst>
              <a:defRPr sz="2000">
                <a:solidFill>
                  <a:srgbClr val="FFFFFF"/>
                </a:solidFill>
              </a:defRPr>
            </a:pPr>
            <a:endParaRPr dirty="0"/>
          </a:p>
        </p:txBody>
      </p:sp>
      <p:pic>
        <p:nvPicPr>
          <p:cNvPr id="2" name="Picture 1">
            <a:extLst>
              <a:ext uri="{FF2B5EF4-FFF2-40B4-BE49-F238E27FC236}">
                <a16:creationId xmlns:a16="http://schemas.microsoft.com/office/drawing/2014/main" id="{C00C2BB2-5EDA-9F52-725C-769565B152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2298673"/>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6774" y="931419"/>
            <a:ext cx="7776432" cy="1154097"/>
          </a:xfrm>
        </p:spPr>
        <p:txBody>
          <a:bodyPr>
            <a:noAutofit/>
          </a:bodyPr>
          <a:lstStyle/>
          <a:p>
            <a:br>
              <a:rPr lang="es-ES_tradnl" sz="3600" b="1" dirty="0"/>
            </a:br>
            <a:br>
              <a:rPr lang="es-ES_tradnl" sz="3600" b="1" dirty="0"/>
            </a:br>
            <a:r>
              <a:rPr lang="es-ES_tradnl" sz="3600" b="1" dirty="0"/>
              <a:t>        LEY NUM. 56</a:t>
            </a:r>
            <a:br>
              <a:rPr lang="en-US" sz="3600" dirty="0"/>
            </a:br>
            <a:r>
              <a:rPr lang="es-ES_tradnl" sz="3600" b="1" dirty="0"/>
              <a:t>24 DE ENERO DE 2018</a:t>
            </a:r>
            <a:br>
              <a:rPr lang="en-US" sz="3600" dirty="0"/>
            </a:br>
            <a:endParaRPr lang="es-PR" sz="3400" dirty="0"/>
          </a:p>
        </p:txBody>
      </p:sp>
      <p:sp>
        <p:nvSpPr>
          <p:cNvPr id="3" name="Content Placeholder 2"/>
          <p:cNvSpPr>
            <a:spLocks noGrp="1"/>
          </p:cNvSpPr>
          <p:nvPr>
            <p:ph idx="1"/>
          </p:nvPr>
        </p:nvSpPr>
        <p:spPr>
          <a:xfrm>
            <a:off x="1770610" y="2071564"/>
            <a:ext cx="5926975" cy="3539527"/>
          </a:xfrm>
        </p:spPr>
        <p:txBody>
          <a:bodyPr>
            <a:normAutofit/>
          </a:bodyPr>
          <a:lstStyle/>
          <a:p>
            <a:pPr marL="45720" indent="0" algn="just">
              <a:buNone/>
            </a:pPr>
            <a:r>
              <a:rPr lang="es-ES_tradnl" dirty="0"/>
              <a:t>	Para incluir cursos de lenguaje de señas en el currículo de las escuelas del Departamento de Educación de Puerto Rico del nivel elemental, intermedio y superior; para fomentar la integración de este lenguaje en cursos regulares; y ordenar al Consejo de Educación de Puerto Rico orientar a las instituciones educativas privadas de nivel elemental, intermedio y superior sobre la importancia de incluir en sus currículos cursos de lenguaje de señas y levantar las estadísticas correspondientes.</a:t>
            </a:r>
            <a:endParaRPr lang="en-US" dirty="0"/>
          </a:p>
          <a:p>
            <a:pPr marL="45720" indent="0" algn="just">
              <a:buNone/>
            </a:pPr>
            <a:endParaRPr lang="es-PR" dirty="0"/>
          </a:p>
          <a:p>
            <a:pPr marL="45720" indent="0">
              <a:buNone/>
            </a:pPr>
            <a:endParaRPr lang="es-PR" dirty="0"/>
          </a:p>
        </p:txBody>
      </p:sp>
      <p:pic>
        <p:nvPicPr>
          <p:cNvPr id="4" name="Picture 1">
            <a:extLst>
              <a:ext uri="{FF2B5EF4-FFF2-40B4-BE49-F238E27FC236}">
                <a16:creationId xmlns:a16="http://schemas.microsoft.com/office/drawing/2014/main" id="{14AF0F70-2951-3AA9-9045-73B156F2F5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9987240"/>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1763" y="918074"/>
            <a:ext cx="7776432" cy="1154097"/>
          </a:xfrm>
        </p:spPr>
        <p:txBody>
          <a:bodyPr>
            <a:noAutofit/>
          </a:bodyPr>
          <a:lstStyle/>
          <a:p>
            <a:br>
              <a:rPr lang="es-ES_tradnl" sz="3600" b="1" dirty="0"/>
            </a:br>
            <a:br>
              <a:rPr lang="es-ES_tradnl" sz="3600" b="1" dirty="0"/>
            </a:br>
            <a:r>
              <a:rPr lang="es-ES_tradnl" sz="3600" b="1" dirty="0"/>
              <a:t>           LEY NUM. 266</a:t>
            </a:r>
            <a:br>
              <a:rPr lang="en-US" sz="3600" dirty="0"/>
            </a:br>
            <a:r>
              <a:rPr lang="en-US" sz="3600" dirty="0"/>
              <a:t>15</a:t>
            </a:r>
            <a:r>
              <a:rPr lang="es-ES_tradnl" sz="3600" b="1" dirty="0"/>
              <a:t> DE DICIEMBRE DE 2018</a:t>
            </a:r>
            <a:br>
              <a:rPr lang="en-US" sz="3600" dirty="0"/>
            </a:br>
            <a:endParaRPr lang="es-PR" sz="3400" dirty="0"/>
          </a:p>
        </p:txBody>
      </p:sp>
      <p:sp>
        <p:nvSpPr>
          <p:cNvPr id="3" name="Content Placeholder 2"/>
          <p:cNvSpPr>
            <a:spLocks noGrp="1"/>
          </p:cNvSpPr>
          <p:nvPr>
            <p:ph idx="1"/>
          </p:nvPr>
        </p:nvSpPr>
        <p:spPr>
          <a:xfrm>
            <a:off x="809897" y="2463450"/>
            <a:ext cx="7776753" cy="3539527"/>
          </a:xfrm>
        </p:spPr>
        <p:txBody>
          <a:bodyPr>
            <a:normAutofit/>
          </a:bodyPr>
          <a:lstStyle/>
          <a:p>
            <a:pPr marL="45720" indent="0" algn="just">
              <a:buNone/>
            </a:pPr>
            <a:r>
              <a:rPr lang="es-ES_tradnl" dirty="0"/>
              <a:t>	Para crear la “Ley de Igualdad de Acceso a Información para los Sordos en las Campañas Publicitarias del Gobierno de Puerto Rico”, para que toda la publicidad visual que contenga sonido, sea comprada, sea generada, sea creada o sea producida por o para entidades gubernamentales pertenecientes a cualquiera de las tres ramas de gobierno, utilice un intérprete de señas para comunicar el mensaje efectivamente a la comunidad sorda.</a:t>
            </a:r>
            <a:endParaRPr lang="en-US" dirty="0"/>
          </a:p>
          <a:p>
            <a:pPr marL="45720" indent="0" algn="just">
              <a:buNone/>
            </a:pPr>
            <a:endParaRPr lang="es-PR" dirty="0"/>
          </a:p>
          <a:p>
            <a:pPr marL="45720" indent="0">
              <a:buNone/>
            </a:pPr>
            <a:endParaRPr lang="es-PR" dirty="0"/>
          </a:p>
        </p:txBody>
      </p:sp>
      <p:pic>
        <p:nvPicPr>
          <p:cNvPr id="4" name="Picture 1">
            <a:extLst>
              <a:ext uri="{FF2B5EF4-FFF2-40B4-BE49-F238E27FC236}">
                <a16:creationId xmlns:a16="http://schemas.microsoft.com/office/drawing/2014/main" id="{4527B9D0-9073-9948-E5B1-EB934D8643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0089129"/>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0041" y="458040"/>
            <a:ext cx="7918515" cy="1154098"/>
          </a:xfrm>
        </p:spPr>
        <p:txBody>
          <a:bodyPr>
            <a:normAutofit/>
          </a:bodyPr>
          <a:lstStyle/>
          <a:p>
            <a:r>
              <a:rPr lang="es-PR" dirty="0"/>
              <a:t>Ley Núm. 174 de agosto de 2018</a:t>
            </a:r>
          </a:p>
        </p:txBody>
      </p:sp>
      <p:sp>
        <p:nvSpPr>
          <p:cNvPr id="3" name="Text Placeholder 2"/>
          <p:cNvSpPr>
            <a:spLocks noGrp="1"/>
          </p:cNvSpPr>
          <p:nvPr>
            <p:ph type="body" idx="1"/>
          </p:nvPr>
        </p:nvSpPr>
        <p:spPr>
          <a:xfrm>
            <a:off x="674778" y="2243754"/>
            <a:ext cx="7843101" cy="3539528"/>
          </a:xfrm>
        </p:spPr>
        <p:txBody>
          <a:bodyPr>
            <a:normAutofit/>
          </a:bodyPr>
          <a:lstStyle/>
          <a:p>
            <a:pPr marL="45721" indent="0" algn="just">
              <a:buNone/>
            </a:pPr>
            <a:r>
              <a:rPr lang="es-PR" sz="3600" dirty="0"/>
              <a:t>“Ley para viabilizar el acceso a la justicia de las personas que padecen de condiciones que impidan su comunicación efectiva”.</a:t>
            </a:r>
          </a:p>
          <a:p>
            <a:pPr marL="45721" indent="0" algn="just">
              <a:buNone/>
            </a:pPr>
            <a:endParaRPr lang="es-PR" sz="3600" dirty="0"/>
          </a:p>
        </p:txBody>
      </p:sp>
      <p:pic>
        <p:nvPicPr>
          <p:cNvPr id="4" name="Picture 1">
            <a:extLst>
              <a:ext uri="{FF2B5EF4-FFF2-40B4-BE49-F238E27FC236}">
                <a16:creationId xmlns:a16="http://schemas.microsoft.com/office/drawing/2014/main" id="{67EB6560-1530-34C4-8AA6-F80C29B199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888939"/>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93767" y="1080318"/>
            <a:ext cx="7886700" cy="6170968"/>
          </a:xfrm>
        </p:spPr>
        <p:txBody>
          <a:bodyPr>
            <a:normAutofit/>
          </a:bodyPr>
          <a:lstStyle/>
          <a:p>
            <a:pPr marL="45721" indent="0">
              <a:buNone/>
            </a:pPr>
            <a:r>
              <a:rPr lang="es-ES_tradnl" sz="2800" dirty="0"/>
              <a:t>Enmienda los siguientes estatutos:</a:t>
            </a:r>
          </a:p>
          <a:p>
            <a:pPr marL="45721" indent="0">
              <a:buNone/>
            </a:pPr>
            <a:endParaRPr lang="es-ES_tradnl" dirty="0"/>
          </a:p>
          <a:p>
            <a:pPr marL="340360" lvl="1" indent="0">
              <a:buNone/>
            </a:pPr>
            <a:r>
              <a:rPr lang="es-ES_tradnl" dirty="0"/>
              <a:t>1.    Ley de Procedimiento Administrativo Uniforme </a:t>
            </a:r>
          </a:p>
          <a:p>
            <a:pPr marL="797560" lvl="1" indent="-457200">
              <a:buAutoNum type="arabicPeriod"/>
            </a:pPr>
            <a:endParaRPr lang="es-ES_tradnl" dirty="0"/>
          </a:p>
          <a:p>
            <a:pPr marL="45721" indent="0">
              <a:buNone/>
            </a:pPr>
            <a:r>
              <a:rPr lang="es-ES_tradnl" dirty="0"/>
              <a:t>    2.    Reglas de Procedimiento Civil de 2009</a:t>
            </a:r>
          </a:p>
          <a:p>
            <a:pPr marL="45721" indent="0">
              <a:buNone/>
            </a:pPr>
            <a:endParaRPr lang="es-ES_tradnl" dirty="0"/>
          </a:p>
          <a:p>
            <a:pPr marL="45721" indent="0">
              <a:buNone/>
            </a:pPr>
            <a:r>
              <a:rPr lang="es-ES_tradnl" dirty="0"/>
              <a:t>    3.    Reglas de Procedimiento Criminal</a:t>
            </a:r>
          </a:p>
          <a:p>
            <a:pPr marL="45721" indent="0">
              <a:buNone/>
            </a:pPr>
            <a:endParaRPr lang="es-ES_tradnl" dirty="0"/>
          </a:p>
          <a:p>
            <a:pPr marL="45721" indent="0">
              <a:buNone/>
            </a:pPr>
            <a:r>
              <a:rPr lang="es-ES_tradnl" dirty="0"/>
              <a:t>    4.    Reglas de Procedimiento para Asuntos de Menores</a:t>
            </a:r>
          </a:p>
          <a:p>
            <a:pPr marL="45721" indent="0">
              <a:buNone/>
            </a:pPr>
            <a:endParaRPr lang="es-ES_tradnl" dirty="0"/>
          </a:p>
          <a:p>
            <a:pPr marL="45721" indent="0">
              <a:buNone/>
            </a:pPr>
            <a:r>
              <a:rPr lang="es-ES_tradnl" dirty="0"/>
              <a:t>    5.    Reglas de Evidencia de Puerto Rico</a:t>
            </a:r>
            <a:endParaRPr lang="es-PR" dirty="0"/>
          </a:p>
        </p:txBody>
      </p:sp>
      <p:pic>
        <p:nvPicPr>
          <p:cNvPr id="2" name="Picture 1">
            <a:extLst>
              <a:ext uri="{FF2B5EF4-FFF2-40B4-BE49-F238E27FC236}">
                <a16:creationId xmlns:a16="http://schemas.microsoft.com/office/drawing/2014/main" id="{B3A20EDF-4FED-FF7D-170E-03578D8CB0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1442710"/>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Shape 315"/>
          <p:cNvSpPr>
            <a:spLocks noGrp="1"/>
          </p:cNvSpPr>
          <p:nvPr>
            <p:ph type="title"/>
          </p:nvPr>
        </p:nvSpPr>
        <p:spPr>
          <a:xfrm>
            <a:off x="28770" y="60840"/>
            <a:ext cx="8577683" cy="1154097"/>
          </a:xfrm>
          <a:prstGeom prst="rect">
            <a:avLst/>
          </a:prstGeom>
        </p:spPr>
        <p:txBody>
          <a:bodyPr/>
          <a:lstStyle>
            <a:lvl1pPr algn="ctr">
              <a:defRPr sz="2800"/>
            </a:lvl1pPr>
          </a:lstStyle>
          <a:p>
            <a:r>
              <a:rPr dirty="0"/>
              <a:t>GUIAS DE COMUNICACIÓN</a:t>
            </a:r>
          </a:p>
        </p:txBody>
      </p:sp>
      <p:sp>
        <p:nvSpPr>
          <p:cNvPr id="316" name="Shape 316"/>
          <p:cNvSpPr/>
          <p:nvPr/>
        </p:nvSpPr>
        <p:spPr>
          <a:xfrm>
            <a:off x="196066" y="1956188"/>
            <a:ext cx="8843073" cy="376613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2400">
                <a:solidFill>
                  <a:srgbClr val="FFFFFF"/>
                </a:solidFill>
              </a:defRPr>
            </a:pPr>
            <a:r>
              <a:rPr dirty="0" err="1"/>
              <a:t>Cuando</a:t>
            </a:r>
            <a:r>
              <a:rPr dirty="0"/>
              <a:t> se </a:t>
            </a:r>
            <a:r>
              <a:rPr dirty="0" err="1"/>
              <a:t>comunique</a:t>
            </a:r>
            <a:r>
              <a:rPr dirty="0"/>
              <a:t> con </a:t>
            </a:r>
            <a:r>
              <a:rPr dirty="0" err="1"/>
              <a:t>una</a:t>
            </a:r>
            <a:r>
              <a:rPr dirty="0"/>
              <a:t> persona </a:t>
            </a:r>
            <a:r>
              <a:rPr dirty="0" err="1"/>
              <a:t>sorda</a:t>
            </a:r>
            <a:r>
              <a:rPr dirty="0"/>
              <a:t>:</a:t>
            </a:r>
          </a:p>
          <a:p>
            <a:pPr>
              <a:defRPr sz="2000">
                <a:solidFill>
                  <a:srgbClr val="FFFFFF"/>
                </a:solidFill>
              </a:defRPr>
            </a:pPr>
            <a:endParaRPr dirty="0"/>
          </a:p>
          <a:p>
            <a:pPr>
              <a:defRPr sz="800">
                <a:solidFill>
                  <a:srgbClr val="FFFFFF"/>
                </a:solidFill>
              </a:defRPr>
            </a:pPr>
            <a:endParaRPr dirty="0"/>
          </a:p>
          <a:p>
            <a:pPr marL="687387" indent="-342900" algn="just" defTabSz="344488">
              <a:buSzPct val="100000"/>
              <a:buFont typeface="Arial"/>
              <a:buChar char="•"/>
              <a:tabLst>
                <a:tab pos="685800" algn="l"/>
              </a:tabLst>
              <a:defRPr sz="2000">
                <a:solidFill>
                  <a:srgbClr val="FFFFFF"/>
                </a:solidFill>
              </a:defRPr>
            </a:pPr>
            <a:r>
              <a:rPr dirty="0"/>
              <a:t>	Primero </a:t>
            </a:r>
            <a:r>
              <a:rPr dirty="0" err="1"/>
              <a:t>llame</a:t>
            </a:r>
            <a:r>
              <a:rPr dirty="0"/>
              <a:t> la </a:t>
            </a:r>
            <a:r>
              <a:rPr dirty="0" err="1"/>
              <a:t>atención</a:t>
            </a:r>
            <a:r>
              <a:rPr dirty="0"/>
              <a:t> de la persona </a:t>
            </a:r>
            <a:r>
              <a:rPr dirty="0" err="1"/>
              <a:t>sorda</a:t>
            </a:r>
            <a:r>
              <a:rPr dirty="0"/>
              <a:t>. </a:t>
            </a:r>
            <a:r>
              <a:rPr dirty="0" err="1"/>
              <a:t>Tóquelo</a:t>
            </a:r>
            <a:r>
              <a:rPr dirty="0"/>
              <a:t> </a:t>
            </a:r>
            <a:r>
              <a:rPr dirty="0" err="1"/>
              <a:t>gentilmente</a:t>
            </a:r>
            <a:r>
              <a:rPr dirty="0"/>
              <a:t> </a:t>
            </a:r>
            <a:r>
              <a:rPr dirty="0" err="1"/>
              <a:t>en</a:t>
            </a:r>
            <a:r>
              <a:rPr dirty="0"/>
              <a:t> </a:t>
            </a:r>
            <a:r>
              <a:rPr dirty="0" err="1"/>
              <a:t>el</a:t>
            </a:r>
            <a:r>
              <a:rPr dirty="0"/>
              <a:t> </a:t>
            </a:r>
            <a:r>
              <a:rPr dirty="0" err="1"/>
              <a:t>hombro</a:t>
            </a:r>
            <a:r>
              <a:rPr dirty="0"/>
              <a:t> o </a:t>
            </a:r>
            <a:r>
              <a:rPr dirty="0" err="1"/>
              <a:t>mueva</a:t>
            </a:r>
            <a:r>
              <a:rPr dirty="0"/>
              <a:t> </a:t>
            </a:r>
            <a:r>
              <a:rPr dirty="0" err="1"/>
              <a:t>su</a:t>
            </a:r>
            <a:r>
              <a:rPr dirty="0"/>
              <a:t> mano.</a:t>
            </a:r>
          </a:p>
          <a:p>
            <a:pPr indent="344488" algn="just" defTabSz="344488">
              <a:tabLst>
                <a:tab pos="685800" algn="l"/>
              </a:tabLst>
              <a:defRPr sz="2000">
                <a:solidFill>
                  <a:srgbClr val="FFFFFF"/>
                </a:solidFill>
              </a:defRPr>
            </a:pPr>
            <a:endParaRPr dirty="0"/>
          </a:p>
          <a:p>
            <a:pPr marL="687387" indent="-342900" algn="just" defTabSz="344488">
              <a:buSzPct val="100000"/>
              <a:buFont typeface="Arial"/>
              <a:buChar char="•"/>
              <a:tabLst>
                <a:tab pos="685800" algn="l"/>
              </a:tabLst>
              <a:defRPr sz="2000">
                <a:solidFill>
                  <a:srgbClr val="FFFFFF"/>
                </a:solidFill>
              </a:defRPr>
            </a:pPr>
            <a:r>
              <a:rPr dirty="0" err="1"/>
              <a:t>Establezca</a:t>
            </a:r>
            <a:r>
              <a:rPr dirty="0"/>
              <a:t> </a:t>
            </a:r>
            <a:r>
              <a:rPr dirty="0" err="1"/>
              <a:t>contacto</a:t>
            </a:r>
            <a:r>
              <a:rPr dirty="0"/>
              <a:t> visual con la persona </a:t>
            </a:r>
            <a:r>
              <a:rPr dirty="0" err="1"/>
              <a:t>sorda</a:t>
            </a:r>
            <a:r>
              <a:rPr dirty="0"/>
              <a:t>.</a:t>
            </a:r>
          </a:p>
          <a:p>
            <a:pPr indent="344488" algn="just" defTabSz="344488">
              <a:tabLst>
                <a:tab pos="685800" algn="l"/>
              </a:tabLst>
              <a:defRPr sz="2000">
                <a:solidFill>
                  <a:srgbClr val="FFFFFF"/>
                </a:solidFill>
              </a:defRPr>
            </a:pPr>
            <a:endParaRPr dirty="0"/>
          </a:p>
          <a:p>
            <a:pPr marL="687387" indent="-342900" algn="just" defTabSz="344488">
              <a:buSzPct val="100000"/>
              <a:buFont typeface="Arial"/>
              <a:buChar char="•"/>
              <a:tabLst>
                <a:tab pos="685800" algn="l"/>
              </a:tabLst>
              <a:defRPr sz="2000">
                <a:solidFill>
                  <a:srgbClr val="FFFFFF"/>
                </a:solidFill>
              </a:defRPr>
            </a:pPr>
            <a:r>
              <a:rPr dirty="0" err="1"/>
              <a:t>Haga</a:t>
            </a:r>
            <a:r>
              <a:rPr dirty="0"/>
              <a:t> </a:t>
            </a:r>
            <a:r>
              <a:rPr dirty="0" err="1"/>
              <a:t>en</a:t>
            </a:r>
            <a:r>
              <a:rPr dirty="0"/>
              <a:t> </a:t>
            </a:r>
            <a:r>
              <a:rPr dirty="0" err="1"/>
              <a:t>señas</a:t>
            </a:r>
            <a:r>
              <a:rPr dirty="0"/>
              <a:t> </a:t>
            </a:r>
            <a:r>
              <a:rPr dirty="0" err="1"/>
              <a:t>manuales</a:t>
            </a:r>
            <a:r>
              <a:rPr dirty="0"/>
              <a:t> </a:t>
            </a:r>
            <a:r>
              <a:rPr dirty="0" err="1"/>
              <a:t>el</a:t>
            </a:r>
            <a:r>
              <a:rPr dirty="0"/>
              <a:t> </a:t>
            </a:r>
            <a:r>
              <a:rPr dirty="0" err="1"/>
              <a:t>alfabeto</a:t>
            </a:r>
            <a:r>
              <a:rPr dirty="0"/>
              <a:t> para </a:t>
            </a:r>
            <a:r>
              <a:rPr dirty="0" err="1"/>
              <a:t>deletrear</a:t>
            </a:r>
            <a:r>
              <a:rPr dirty="0"/>
              <a:t> </a:t>
            </a:r>
            <a:r>
              <a:rPr dirty="0" err="1"/>
              <a:t>nombres</a:t>
            </a:r>
            <a:r>
              <a:rPr dirty="0"/>
              <a:t> y </a:t>
            </a:r>
            <a:r>
              <a:rPr dirty="0" err="1"/>
              <a:t>otras</a:t>
            </a:r>
            <a:r>
              <a:rPr dirty="0"/>
              <a:t> palabras claves para las </a:t>
            </a:r>
            <a:r>
              <a:rPr dirty="0" err="1"/>
              <a:t>cuales</a:t>
            </a:r>
            <a:r>
              <a:rPr dirty="0"/>
              <a:t> no </a:t>
            </a:r>
            <a:r>
              <a:rPr dirty="0" err="1"/>
              <a:t>hayan</a:t>
            </a:r>
            <a:r>
              <a:rPr dirty="0"/>
              <a:t> </a:t>
            </a:r>
            <a:r>
              <a:rPr dirty="0" err="1"/>
              <a:t>señas</a:t>
            </a:r>
            <a:r>
              <a:rPr dirty="0"/>
              <a:t>.</a:t>
            </a:r>
          </a:p>
          <a:p>
            <a:pPr indent="344488" algn="just" defTabSz="344488">
              <a:tabLst>
                <a:tab pos="685800" algn="l"/>
              </a:tabLst>
              <a:defRPr sz="2000">
                <a:solidFill>
                  <a:srgbClr val="FFFFFF"/>
                </a:solidFill>
              </a:defRPr>
            </a:pPr>
            <a:endParaRPr dirty="0"/>
          </a:p>
          <a:p>
            <a:pPr marL="687387" indent="-342900" algn="just" defTabSz="344488">
              <a:buSzPct val="100000"/>
              <a:buFont typeface="Arial"/>
              <a:buChar char="•"/>
              <a:tabLst>
                <a:tab pos="685800" algn="l"/>
              </a:tabLst>
              <a:defRPr sz="2000">
                <a:solidFill>
                  <a:srgbClr val="FFFFFF"/>
                </a:solidFill>
              </a:defRPr>
            </a:pPr>
            <a:r>
              <a:rPr dirty="0"/>
              <a:t>Use </a:t>
            </a:r>
            <a:r>
              <a:rPr dirty="0" err="1"/>
              <a:t>expresiones</a:t>
            </a:r>
            <a:r>
              <a:rPr dirty="0"/>
              <a:t> </a:t>
            </a:r>
            <a:r>
              <a:rPr dirty="0" err="1"/>
              <a:t>faciales</a:t>
            </a:r>
            <a:r>
              <a:rPr dirty="0"/>
              <a:t> naturales, </a:t>
            </a:r>
            <a:r>
              <a:rPr dirty="0" err="1"/>
              <a:t>gestos</a:t>
            </a:r>
            <a:r>
              <a:rPr dirty="0"/>
              <a:t> o </a:t>
            </a:r>
            <a:r>
              <a:rPr dirty="0" err="1"/>
              <a:t>pantomima</a:t>
            </a:r>
            <a:r>
              <a:rPr dirty="0"/>
              <a:t>.</a:t>
            </a:r>
          </a:p>
        </p:txBody>
      </p:sp>
      <p:pic>
        <p:nvPicPr>
          <p:cNvPr id="2" name="Picture 1">
            <a:extLst>
              <a:ext uri="{FF2B5EF4-FFF2-40B4-BE49-F238E27FC236}">
                <a16:creationId xmlns:a16="http://schemas.microsoft.com/office/drawing/2014/main" id="{8BA3FF1C-AFA9-469F-AF89-3BAFE44312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Shape 318"/>
          <p:cNvSpPr>
            <a:spLocks noGrp="1"/>
          </p:cNvSpPr>
          <p:nvPr>
            <p:ph type="title"/>
          </p:nvPr>
        </p:nvSpPr>
        <p:spPr>
          <a:xfrm>
            <a:off x="367984" y="119834"/>
            <a:ext cx="8577683" cy="1154097"/>
          </a:xfrm>
          <a:prstGeom prst="rect">
            <a:avLst/>
          </a:prstGeom>
        </p:spPr>
        <p:txBody>
          <a:bodyPr/>
          <a:lstStyle>
            <a:lvl1pPr algn="ctr">
              <a:defRPr sz="2800"/>
            </a:lvl1pPr>
          </a:lstStyle>
          <a:p>
            <a:r>
              <a:rPr dirty="0"/>
              <a:t>GUIAS DE COMUNICACIÓN</a:t>
            </a:r>
          </a:p>
        </p:txBody>
      </p:sp>
      <p:sp>
        <p:nvSpPr>
          <p:cNvPr id="319" name="Shape 319"/>
          <p:cNvSpPr/>
          <p:nvPr/>
        </p:nvSpPr>
        <p:spPr>
          <a:xfrm>
            <a:off x="196066" y="1956188"/>
            <a:ext cx="8843073" cy="3600986"/>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800">
                <a:solidFill>
                  <a:srgbClr val="FFFFFF"/>
                </a:solidFill>
              </a:defRPr>
            </a:pPr>
            <a:endParaRPr dirty="0"/>
          </a:p>
          <a:p>
            <a:pPr marL="687387" indent="-342900" algn="just" defTabSz="344488">
              <a:buSzPct val="100000"/>
              <a:buFont typeface="Arial"/>
              <a:buChar char="•"/>
              <a:tabLst>
                <a:tab pos="685800" algn="l"/>
              </a:tabLst>
              <a:defRPr sz="2000">
                <a:solidFill>
                  <a:srgbClr val="FFFFFF"/>
                </a:solidFill>
              </a:defRPr>
            </a:pPr>
            <a:r>
              <a:rPr dirty="0" err="1"/>
              <a:t>Mientras</a:t>
            </a:r>
            <a:r>
              <a:rPr dirty="0"/>
              <a:t> </a:t>
            </a:r>
            <a:r>
              <a:rPr dirty="0" err="1"/>
              <a:t>hace</a:t>
            </a:r>
            <a:r>
              <a:rPr dirty="0"/>
              <a:t> </a:t>
            </a:r>
            <a:r>
              <a:rPr dirty="0" err="1"/>
              <a:t>señas</a:t>
            </a:r>
            <a:r>
              <a:rPr dirty="0"/>
              <a:t>, </a:t>
            </a:r>
            <a:r>
              <a:rPr dirty="0" err="1"/>
              <a:t>hable</a:t>
            </a:r>
            <a:r>
              <a:rPr dirty="0"/>
              <a:t> </a:t>
            </a:r>
            <a:r>
              <a:rPr dirty="0" err="1"/>
              <a:t>directamente</a:t>
            </a:r>
            <a:r>
              <a:rPr dirty="0"/>
              <a:t> y a un paso </a:t>
            </a:r>
            <a:r>
              <a:rPr dirty="0" err="1"/>
              <a:t>moderado</a:t>
            </a:r>
            <a:r>
              <a:rPr dirty="0"/>
              <a:t> con la persona </a:t>
            </a:r>
            <a:r>
              <a:rPr dirty="0" err="1"/>
              <a:t>sorda</a:t>
            </a:r>
            <a:r>
              <a:rPr dirty="0"/>
              <a:t>.</a:t>
            </a:r>
          </a:p>
          <a:p>
            <a:pPr indent="344488" algn="just" defTabSz="344488">
              <a:tabLst>
                <a:tab pos="685800" algn="l"/>
              </a:tabLst>
              <a:defRPr sz="2000">
                <a:solidFill>
                  <a:srgbClr val="FFFFFF"/>
                </a:solidFill>
              </a:defRPr>
            </a:pPr>
            <a:endParaRPr dirty="0"/>
          </a:p>
          <a:p>
            <a:pPr marL="687387" indent="-342900" algn="just" defTabSz="344488">
              <a:buSzPct val="100000"/>
              <a:buFont typeface="Arial"/>
              <a:buChar char="•"/>
              <a:tabLst>
                <a:tab pos="685800" algn="l"/>
              </a:tabLst>
              <a:defRPr sz="2000">
                <a:solidFill>
                  <a:srgbClr val="FFFFFF"/>
                </a:solidFill>
              </a:defRPr>
            </a:pPr>
            <a:r>
              <a:rPr dirty="0" err="1"/>
              <a:t>Cerciórese</a:t>
            </a:r>
            <a:r>
              <a:rPr dirty="0"/>
              <a:t> que la persona </a:t>
            </a:r>
            <a:r>
              <a:rPr dirty="0" err="1"/>
              <a:t>pueda</a:t>
            </a:r>
            <a:r>
              <a:rPr dirty="0"/>
              <a:t> </a:t>
            </a:r>
            <a:r>
              <a:rPr dirty="0" err="1"/>
              <a:t>ver</a:t>
            </a:r>
            <a:r>
              <a:rPr dirty="0"/>
              <a:t> </a:t>
            </a:r>
            <a:r>
              <a:rPr dirty="0" err="1"/>
              <a:t>su</a:t>
            </a:r>
            <a:r>
              <a:rPr dirty="0"/>
              <a:t> boca.</a:t>
            </a:r>
          </a:p>
          <a:p>
            <a:pPr indent="344488" algn="just" defTabSz="344488">
              <a:tabLst>
                <a:tab pos="685800" algn="l"/>
              </a:tabLst>
              <a:defRPr sz="2000">
                <a:solidFill>
                  <a:srgbClr val="FFFFFF"/>
                </a:solidFill>
              </a:defRPr>
            </a:pPr>
            <a:endParaRPr dirty="0"/>
          </a:p>
          <a:p>
            <a:pPr marL="687387" indent="-342900" algn="just" defTabSz="344488">
              <a:buSzPct val="100000"/>
              <a:buFont typeface="Arial"/>
              <a:buChar char="•"/>
              <a:tabLst>
                <a:tab pos="685800" algn="l"/>
              </a:tabLst>
              <a:defRPr sz="2000">
                <a:solidFill>
                  <a:srgbClr val="FFFFFF"/>
                </a:solidFill>
              </a:defRPr>
            </a:pPr>
            <a:r>
              <a:rPr dirty="0" err="1"/>
              <a:t>Refrasee</a:t>
            </a:r>
            <a:r>
              <a:rPr dirty="0"/>
              <a:t> la </a:t>
            </a:r>
            <a:r>
              <a:rPr lang="en-US" dirty="0" err="1"/>
              <a:t>Oración</a:t>
            </a:r>
            <a:r>
              <a:rPr dirty="0"/>
              <a:t> </a:t>
            </a:r>
            <a:r>
              <a:rPr dirty="0" err="1"/>
              <a:t>si</a:t>
            </a:r>
            <a:r>
              <a:rPr dirty="0"/>
              <a:t> no le </a:t>
            </a:r>
            <a:r>
              <a:rPr dirty="0" err="1"/>
              <a:t>entendieron</a:t>
            </a:r>
            <a:r>
              <a:rPr dirty="0"/>
              <a:t>.</a:t>
            </a:r>
          </a:p>
          <a:p>
            <a:pPr indent="344488" algn="just" defTabSz="344488">
              <a:tabLst>
                <a:tab pos="685800" algn="l"/>
              </a:tabLst>
              <a:defRPr sz="2000">
                <a:solidFill>
                  <a:srgbClr val="FFFFFF"/>
                </a:solidFill>
              </a:defRPr>
            </a:pPr>
            <a:endParaRPr dirty="0"/>
          </a:p>
          <a:p>
            <a:pPr marL="687387" indent="-342900" algn="just" defTabSz="344488">
              <a:buSzPct val="100000"/>
              <a:buFont typeface="Arial"/>
              <a:buChar char="•"/>
              <a:tabLst>
                <a:tab pos="685800" algn="l"/>
              </a:tabLst>
              <a:defRPr sz="2000">
                <a:solidFill>
                  <a:srgbClr val="FFFFFF"/>
                </a:solidFill>
              </a:defRPr>
            </a:pPr>
            <a:r>
              <a:rPr dirty="0" err="1"/>
              <a:t>Cuando</a:t>
            </a:r>
            <a:r>
              <a:rPr dirty="0"/>
              <a:t> </a:t>
            </a:r>
            <a:r>
              <a:rPr dirty="0" err="1"/>
              <a:t>todo</a:t>
            </a:r>
            <a:r>
              <a:rPr dirty="0"/>
              <a:t> lo </a:t>
            </a:r>
            <a:r>
              <a:rPr dirty="0" err="1"/>
              <a:t>demás</a:t>
            </a:r>
            <a:r>
              <a:rPr dirty="0"/>
              <a:t> </a:t>
            </a:r>
            <a:r>
              <a:rPr dirty="0" err="1"/>
              <a:t>falle</a:t>
            </a:r>
            <a:r>
              <a:rPr dirty="0"/>
              <a:t>, </a:t>
            </a:r>
            <a:r>
              <a:rPr dirty="0" err="1"/>
              <a:t>escriba</a:t>
            </a:r>
            <a:r>
              <a:rPr dirty="0"/>
              <a:t> o </a:t>
            </a:r>
            <a:r>
              <a:rPr dirty="0" err="1"/>
              <a:t>haga</a:t>
            </a:r>
            <a:r>
              <a:rPr dirty="0"/>
              <a:t> un </a:t>
            </a:r>
            <a:r>
              <a:rPr dirty="0" err="1"/>
              <a:t>dibujo</a:t>
            </a:r>
            <a:r>
              <a:rPr dirty="0"/>
              <a:t>.</a:t>
            </a:r>
          </a:p>
          <a:p>
            <a:pPr indent="344488" algn="just" defTabSz="344488">
              <a:tabLst>
                <a:tab pos="685800" algn="l"/>
              </a:tabLst>
              <a:defRPr sz="2000">
                <a:solidFill>
                  <a:srgbClr val="FFFFFF"/>
                </a:solidFill>
              </a:defRPr>
            </a:pPr>
            <a:endParaRPr dirty="0"/>
          </a:p>
          <a:p>
            <a:pPr marL="687387" indent="-342900" algn="just" defTabSz="344488">
              <a:buSzPct val="100000"/>
              <a:buFont typeface="Arial"/>
              <a:buChar char="•"/>
              <a:tabLst>
                <a:tab pos="685800" algn="l"/>
              </a:tabLst>
              <a:defRPr sz="2000">
                <a:solidFill>
                  <a:srgbClr val="FFFFFF"/>
                </a:solidFill>
              </a:defRPr>
            </a:pPr>
            <a:r>
              <a:rPr dirty="0"/>
              <a:t>Lo </a:t>
            </a:r>
            <a:r>
              <a:rPr dirty="0" err="1"/>
              <a:t>más</a:t>
            </a:r>
            <a:r>
              <a:rPr dirty="0"/>
              <a:t> </a:t>
            </a:r>
            <a:r>
              <a:rPr dirty="0" err="1"/>
              <a:t>importante</a:t>
            </a:r>
            <a:r>
              <a:rPr dirty="0"/>
              <a:t>, </a:t>
            </a:r>
            <a:r>
              <a:rPr dirty="0" err="1"/>
              <a:t>recuerde</a:t>
            </a:r>
            <a:r>
              <a:rPr dirty="0"/>
              <a:t> que la </a:t>
            </a:r>
            <a:r>
              <a:rPr dirty="0" err="1"/>
              <a:t>paciencia</a:t>
            </a:r>
            <a:r>
              <a:rPr dirty="0"/>
              <a:t> es un </a:t>
            </a:r>
            <a:r>
              <a:rPr dirty="0" err="1"/>
              <a:t>lenguaje</a:t>
            </a:r>
            <a:r>
              <a:rPr dirty="0"/>
              <a:t> que </a:t>
            </a:r>
            <a:r>
              <a:rPr dirty="0" err="1"/>
              <a:t>todos</a:t>
            </a:r>
            <a:r>
              <a:rPr dirty="0"/>
              <a:t> </a:t>
            </a:r>
            <a:r>
              <a:rPr dirty="0" err="1"/>
              <a:t>podemos</a:t>
            </a:r>
            <a:r>
              <a:rPr dirty="0"/>
              <a:t> </a:t>
            </a:r>
            <a:r>
              <a:rPr dirty="0" err="1"/>
              <a:t>entender</a:t>
            </a:r>
            <a:r>
              <a:rPr dirty="0"/>
              <a:t>.</a:t>
            </a:r>
          </a:p>
        </p:txBody>
      </p:sp>
      <p:pic>
        <p:nvPicPr>
          <p:cNvPr id="2" name="Picture 1">
            <a:extLst>
              <a:ext uri="{FF2B5EF4-FFF2-40B4-BE49-F238E27FC236}">
                <a16:creationId xmlns:a16="http://schemas.microsoft.com/office/drawing/2014/main" id="{C00C2BB2-5EDA-9F52-725C-769565B152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41067" y="143543"/>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Shape 120"/>
          <p:cNvSpPr>
            <a:spLocks noGrp="1"/>
          </p:cNvSpPr>
          <p:nvPr>
            <p:ph type="title"/>
          </p:nvPr>
        </p:nvSpPr>
        <p:spPr>
          <a:xfrm>
            <a:off x="411570" y="2666484"/>
            <a:ext cx="8320859" cy="1154098"/>
          </a:xfrm>
          <a:prstGeom prst="rect">
            <a:avLst/>
          </a:prstGeom>
        </p:spPr>
        <p:txBody>
          <a:bodyPr>
            <a:normAutofit fontScale="90000"/>
          </a:bodyPr>
          <a:lstStyle>
            <a:lvl1pPr>
              <a:defRPr sz="5400"/>
            </a:lvl1pPr>
          </a:lstStyle>
          <a:p>
            <a:pPr algn="ctr"/>
            <a:r>
              <a:rPr dirty="0"/>
              <a:t>¿QUÉ ES LA SORDERA </a:t>
            </a:r>
            <a:r>
              <a:rPr lang="en-US" dirty="0"/>
              <a:t>y        SU PERSPECTIVA</a:t>
            </a:r>
            <a:r>
              <a:rPr dirty="0"/>
              <a:t>?</a:t>
            </a:r>
          </a:p>
        </p:txBody>
      </p:sp>
      <p:pic>
        <p:nvPicPr>
          <p:cNvPr id="2" name="Picture 1">
            <a:extLst>
              <a:ext uri="{FF2B5EF4-FFF2-40B4-BE49-F238E27FC236}">
                <a16:creationId xmlns:a16="http://schemas.microsoft.com/office/drawing/2014/main" id="{46E06104-4879-1BC3-C985-DABDC0DA26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Shape 124"/>
          <p:cNvSpPr>
            <a:spLocks noGrp="1"/>
          </p:cNvSpPr>
          <p:nvPr>
            <p:ph type="title"/>
          </p:nvPr>
        </p:nvSpPr>
        <p:spPr>
          <a:xfrm>
            <a:off x="3038167" y="0"/>
            <a:ext cx="7315201" cy="1154097"/>
          </a:xfrm>
          <a:prstGeom prst="rect">
            <a:avLst/>
          </a:prstGeom>
        </p:spPr>
        <p:txBody>
          <a:bodyPr/>
          <a:lstStyle/>
          <a:p>
            <a:r>
              <a:rPr dirty="0"/>
              <a:t>LA SORDERA</a:t>
            </a:r>
          </a:p>
        </p:txBody>
      </p:sp>
      <p:sp>
        <p:nvSpPr>
          <p:cNvPr id="125" name="Shape 125"/>
          <p:cNvSpPr/>
          <p:nvPr/>
        </p:nvSpPr>
        <p:spPr>
          <a:xfrm>
            <a:off x="288643" y="1598993"/>
            <a:ext cx="8409163" cy="4524315"/>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a:solidFill>
                  <a:srgbClr val="FFFFFF"/>
                </a:solidFill>
              </a:defRPr>
            </a:pPr>
            <a:r>
              <a:rPr dirty="0"/>
              <a:t>	El </a:t>
            </a:r>
            <a:r>
              <a:rPr dirty="0" err="1"/>
              <a:t>oído</a:t>
            </a:r>
            <a:r>
              <a:rPr dirty="0"/>
              <a:t> es </a:t>
            </a:r>
            <a:r>
              <a:rPr dirty="0" err="1"/>
              <a:t>el</a:t>
            </a:r>
            <a:r>
              <a:rPr dirty="0"/>
              <a:t> </a:t>
            </a:r>
            <a:r>
              <a:rPr dirty="0" err="1"/>
              <a:t>órgano</a:t>
            </a:r>
            <a:r>
              <a:rPr dirty="0"/>
              <a:t> </a:t>
            </a:r>
            <a:r>
              <a:rPr dirty="0" err="1"/>
              <a:t>responsable</a:t>
            </a:r>
            <a:r>
              <a:rPr dirty="0"/>
              <a:t> de la </a:t>
            </a:r>
            <a:r>
              <a:rPr dirty="0" err="1"/>
              <a:t>audición</a:t>
            </a:r>
            <a:r>
              <a:rPr dirty="0"/>
              <a:t> y </a:t>
            </a:r>
            <a:r>
              <a:rPr dirty="0" err="1"/>
              <a:t>el</a:t>
            </a:r>
            <a:r>
              <a:rPr dirty="0"/>
              <a:t> </a:t>
            </a:r>
            <a:r>
              <a:rPr dirty="0" err="1"/>
              <a:t>equilibrio</a:t>
            </a:r>
            <a:r>
              <a:rPr lang="en-US" dirty="0"/>
              <a:t>. </a:t>
            </a:r>
            <a:r>
              <a:rPr dirty="0"/>
              <a:t> Se divide </a:t>
            </a:r>
            <a:r>
              <a:rPr dirty="0" err="1"/>
              <a:t>en</a:t>
            </a:r>
            <a:r>
              <a:rPr dirty="0"/>
              <a:t> </a:t>
            </a:r>
            <a:r>
              <a:rPr dirty="0" err="1"/>
              <a:t>tres</a:t>
            </a:r>
            <a:r>
              <a:rPr dirty="0"/>
              <a:t> zonas:  externa, media e interna.</a:t>
            </a:r>
          </a:p>
          <a:p>
            <a:pPr algn="just">
              <a:defRPr>
                <a:solidFill>
                  <a:srgbClr val="FFFFFF"/>
                </a:solidFill>
              </a:defRPr>
            </a:pPr>
            <a:r>
              <a:rPr dirty="0"/>
              <a:t> </a:t>
            </a:r>
          </a:p>
          <a:p>
            <a:pPr algn="just">
              <a:defRPr>
                <a:solidFill>
                  <a:srgbClr val="FFFFFF"/>
                </a:solidFill>
              </a:defRPr>
            </a:pPr>
            <a:r>
              <a:rPr dirty="0"/>
              <a:t>	La </a:t>
            </a:r>
            <a:r>
              <a:rPr dirty="0" err="1"/>
              <a:t>sordera</a:t>
            </a:r>
            <a:r>
              <a:rPr dirty="0"/>
              <a:t> es </a:t>
            </a:r>
            <a:r>
              <a:rPr dirty="0" err="1"/>
              <a:t>definida</a:t>
            </a:r>
            <a:r>
              <a:rPr dirty="0"/>
              <a:t> </a:t>
            </a:r>
            <a:r>
              <a:rPr dirty="0" err="1"/>
              <a:t>como</a:t>
            </a:r>
            <a:r>
              <a:rPr dirty="0"/>
              <a:t> </a:t>
            </a:r>
            <a:r>
              <a:rPr dirty="0" err="1"/>
              <a:t>aquella</a:t>
            </a:r>
            <a:r>
              <a:rPr dirty="0"/>
              <a:t> </a:t>
            </a:r>
            <a:r>
              <a:rPr dirty="0" err="1"/>
              <a:t>pérdida</a:t>
            </a:r>
            <a:r>
              <a:rPr dirty="0"/>
              <a:t> de </a:t>
            </a:r>
            <a:r>
              <a:rPr dirty="0" err="1"/>
              <a:t>audición</a:t>
            </a:r>
            <a:r>
              <a:rPr dirty="0"/>
              <a:t> lo </a:t>
            </a:r>
            <a:r>
              <a:rPr dirty="0" err="1"/>
              <a:t>suficientemente</a:t>
            </a:r>
            <a:r>
              <a:rPr dirty="0"/>
              <a:t> </a:t>
            </a:r>
            <a:r>
              <a:rPr dirty="0" err="1"/>
              <a:t>severa</a:t>
            </a:r>
            <a:r>
              <a:rPr dirty="0"/>
              <a:t> </a:t>
            </a:r>
            <a:r>
              <a:rPr dirty="0" err="1"/>
              <a:t>como</a:t>
            </a:r>
            <a:r>
              <a:rPr dirty="0"/>
              <a:t> para no </a:t>
            </a:r>
            <a:r>
              <a:rPr dirty="0" err="1"/>
              <a:t>poder</a:t>
            </a:r>
            <a:r>
              <a:rPr dirty="0"/>
              <a:t> </a:t>
            </a:r>
            <a:r>
              <a:rPr dirty="0" err="1"/>
              <a:t>entender</a:t>
            </a:r>
            <a:r>
              <a:rPr dirty="0"/>
              <a:t> </a:t>
            </a:r>
            <a:r>
              <a:rPr dirty="0" err="1"/>
              <a:t>una</a:t>
            </a:r>
            <a:r>
              <a:rPr dirty="0"/>
              <a:t> </a:t>
            </a:r>
            <a:r>
              <a:rPr dirty="0" err="1"/>
              <a:t>conversación</a:t>
            </a:r>
            <a:r>
              <a:rPr dirty="0"/>
              <a:t> </a:t>
            </a:r>
            <a:r>
              <a:rPr dirty="0" err="1"/>
              <a:t>hablada</a:t>
            </a:r>
            <a:r>
              <a:rPr dirty="0"/>
              <a:t>, con o sin </a:t>
            </a:r>
            <a:r>
              <a:rPr dirty="0" err="1"/>
              <a:t>el</a:t>
            </a:r>
            <a:r>
              <a:rPr dirty="0"/>
              <a:t> </a:t>
            </a:r>
            <a:r>
              <a:rPr dirty="0" err="1"/>
              <a:t>uso</a:t>
            </a:r>
            <a:r>
              <a:rPr dirty="0"/>
              <a:t> de </a:t>
            </a:r>
            <a:r>
              <a:rPr dirty="0" err="1"/>
              <a:t>prótesis</a:t>
            </a:r>
            <a:r>
              <a:rPr dirty="0"/>
              <a:t> </a:t>
            </a:r>
            <a:r>
              <a:rPr dirty="0" err="1"/>
              <a:t>auditivas</a:t>
            </a:r>
            <a:r>
              <a:rPr dirty="0"/>
              <a:t>.  Este </a:t>
            </a:r>
            <a:r>
              <a:rPr dirty="0" err="1"/>
              <a:t>impedimento</a:t>
            </a:r>
            <a:r>
              <a:rPr dirty="0"/>
              <a:t> </a:t>
            </a:r>
            <a:r>
              <a:rPr dirty="0" err="1"/>
              <a:t>afecta</a:t>
            </a:r>
            <a:r>
              <a:rPr dirty="0"/>
              <a:t> al ser </a:t>
            </a:r>
            <a:r>
              <a:rPr dirty="0" err="1"/>
              <a:t>humano</a:t>
            </a:r>
            <a:r>
              <a:rPr dirty="0"/>
              <a:t> </a:t>
            </a:r>
            <a:r>
              <a:rPr dirty="0" err="1"/>
              <a:t>en</a:t>
            </a:r>
            <a:r>
              <a:rPr dirty="0"/>
              <a:t> </a:t>
            </a:r>
            <a:r>
              <a:rPr dirty="0" err="1"/>
              <a:t>su</a:t>
            </a:r>
            <a:r>
              <a:rPr dirty="0"/>
              <a:t> </a:t>
            </a:r>
            <a:r>
              <a:rPr dirty="0" err="1"/>
              <a:t>desarrollo</a:t>
            </a:r>
            <a:r>
              <a:rPr dirty="0"/>
              <a:t> integral </a:t>
            </a:r>
            <a:r>
              <a:rPr dirty="0" err="1"/>
              <a:t>ya</a:t>
            </a:r>
            <a:r>
              <a:rPr dirty="0"/>
              <a:t> que </a:t>
            </a:r>
            <a:r>
              <a:rPr dirty="0" err="1"/>
              <a:t>éste</a:t>
            </a:r>
            <a:r>
              <a:rPr dirty="0"/>
              <a:t> </a:t>
            </a:r>
            <a:r>
              <a:rPr dirty="0" err="1"/>
              <a:t>depende</a:t>
            </a:r>
            <a:r>
              <a:rPr dirty="0"/>
              <a:t> de un </a:t>
            </a:r>
            <a:r>
              <a:rPr dirty="0" err="1"/>
              <a:t>cúmulo</a:t>
            </a:r>
            <a:r>
              <a:rPr dirty="0"/>
              <a:t> de </a:t>
            </a:r>
            <a:r>
              <a:rPr dirty="0" err="1"/>
              <a:t>experiencias</a:t>
            </a:r>
            <a:r>
              <a:rPr dirty="0"/>
              <a:t> </a:t>
            </a:r>
            <a:r>
              <a:rPr dirty="0" err="1"/>
              <a:t>adquiridas</a:t>
            </a:r>
            <a:r>
              <a:rPr dirty="0"/>
              <a:t> </a:t>
            </a:r>
            <a:r>
              <a:rPr dirty="0" err="1"/>
              <a:t>desde</a:t>
            </a:r>
            <a:r>
              <a:rPr dirty="0"/>
              <a:t> la </a:t>
            </a:r>
            <a:r>
              <a:rPr dirty="0" err="1"/>
              <a:t>niñez</a:t>
            </a:r>
            <a:r>
              <a:rPr dirty="0"/>
              <a:t>, que no </a:t>
            </a:r>
            <a:r>
              <a:rPr dirty="0" err="1"/>
              <a:t>siempre</a:t>
            </a:r>
            <a:r>
              <a:rPr dirty="0"/>
              <a:t> </a:t>
            </a:r>
            <a:r>
              <a:rPr dirty="0" err="1"/>
              <a:t>llegan</a:t>
            </a:r>
            <a:r>
              <a:rPr dirty="0"/>
              <a:t>, o </a:t>
            </a:r>
            <a:r>
              <a:rPr dirty="0" err="1"/>
              <a:t>solamente</a:t>
            </a:r>
            <a:r>
              <a:rPr dirty="0"/>
              <a:t> </a:t>
            </a:r>
            <a:r>
              <a:rPr dirty="0" err="1"/>
              <a:t>llegan</a:t>
            </a:r>
            <a:r>
              <a:rPr dirty="0"/>
              <a:t> a medias, al </a:t>
            </a:r>
            <a:r>
              <a:rPr dirty="0" err="1"/>
              <a:t>niño</a:t>
            </a:r>
            <a:r>
              <a:rPr dirty="0"/>
              <a:t> </a:t>
            </a:r>
            <a:r>
              <a:rPr dirty="0" err="1"/>
              <a:t>sordo</a:t>
            </a:r>
            <a:r>
              <a:rPr dirty="0"/>
              <a:t> </a:t>
            </a:r>
            <a:r>
              <a:rPr dirty="0" err="1"/>
              <a:t>debido</a:t>
            </a:r>
            <a:r>
              <a:rPr dirty="0"/>
              <a:t> a </a:t>
            </a:r>
            <a:r>
              <a:rPr dirty="0" err="1"/>
              <a:t>su</a:t>
            </a:r>
            <a:r>
              <a:rPr dirty="0"/>
              <a:t> </a:t>
            </a:r>
            <a:r>
              <a:rPr dirty="0" err="1"/>
              <a:t>limitación</a:t>
            </a:r>
            <a:r>
              <a:rPr dirty="0"/>
              <a:t> </a:t>
            </a:r>
            <a:r>
              <a:rPr dirty="0" err="1"/>
              <a:t>en</a:t>
            </a:r>
            <a:r>
              <a:rPr dirty="0"/>
              <a:t> la </a:t>
            </a:r>
            <a:r>
              <a:rPr dirty="0" err="1"/>
              <a:t>comunicación</a:t>
            </a:r>
            <a:r>
              <a:rPr dirty="0"/>
              <a:t>.</a:t>
            </a:r>
          </a:p>
          <a:p>
            <a:pPr algn="just">
              <a:defRPr>
                <a:solidFill>
                  <a:srgbClr val="FFFFFF"/>
                </a:solidFill>
              </a:defRPr>
            </a:pPr>
            <a:r>
              <a:rPr dirty="0"/>
              <a:t> </a:t>
            </a:r>
          </a:p>
          <a:p>
            <a:pPr algn="just">
              <a:defRPr>
                <a:solidFill>
                  <a:srgbClr val="FFFFFF"/>
                </a:solidFill>
              </a:defRPr>
            </a:pPr>
            <a:r>
              <a:rPr dirty="0"/>
              <a:t>	La </a:t>
            </a:r>
            <a:r>
              <a:rPr b="1" dirty="0" err="1"/>
              <a:t>sordera</a:t>
            </a:r>
            <a:r>
              <a:rPr dirty="0"/>
              <a:t> es la </a:t>
            </a:r>
            <a:r>
              <a:rPr dirty="0" err="1"/>
              <a:t>dificultad</a:t>
            </a:r>
            <a:r>
              <a:rPr dirty="0"/>
              <a:t> o la </a:t>
            </a:r>
            <a:r>
              <a:rPr dirty="0" err="1"/>
              <a:t>imposibilidad</a:t>
            </a:r>
            <a:r>
              <a:rPr dirty="0"/>
              <a:t> de usar </a:t>
            </a:r>
            <a:r>
              <a:rPr dirty="0" err="1"/>
              <a:t>el</a:t>
            </a:r>
            <a:r>
              <a:rPr dirty="0"/>
              <a:t> </a:t>
            </a:r>
            <a:r>
              <a:rPr u="sng" dirty="0" err="1">
                <a:solidFill>
                  <a:schemeClr val="tx2"/>
                </a:solidFill>
                <a:uFill>
                  <a:solidFill>
                    <a:srgbClr val="6187E3"/>
                  </a:solidFill>
                </a:uFill>
                <a:hlinkClick r:id="rId2">
                  <a:extLst>
                    <a:ext uri="{A12FA001-AC4F-418D-AE19-62706E023703}">
                      <ahyp:hlinkClr xmlns:ahyp="http://schemas.microsoft.com/office/drawing/2018/hyperlinkcolor" val="tx"/>
                    </a:ext>
                  </a:extLst>
                </a:hlinkClick>
              </a:rPr>
              <a:t>sentido</a:t>
            </a:r>
            <a:r>
              <a:rPr dirty="0">
                <a:solidFill>
                  <a:schemeClr val="tx2"/>
                </a:solidFill>
              </a:rPr>
              <a:t> del </a:t>
            </a:r>
            <a:r>
              <a:rPr u="sng" dirty="0" err="1">
                <a:solidFill>
                  <a:schemeClr val="tx2"/>
                </a:solidFill>
                <a:uFill>
                  <a:solidFill>
                    <a:srgbClr val="6187E3"/>
                  </a:solidFill>
                </a:uFill>
                <a:hlinkClick r:id="rId3">
                  <a:extLst>
                    <a:ext uri="{A12FA001-AC4F-418D-AE19-62706E023703}">
                      <ahyp:hlinkClr xmlns:ahyp="http://schemas.microsoft.com/office/drawing/2018/hyperlinkcolor" val="tx"/>
                    </a:ext>
                  </a:extLst>
                </a:hlinkClick>
              </a:rPr>
              <a:t>oído</a:t>
            </a:r>
            <a:r>
              <a:rPr dirty="0">
                <a:solidFill>
                  <a:schemeClr val="tx2"/>
                </a:solidFill>
              </a:rPr>
              <a:t> </a:t>
            </a:r>
            <a:r>
              <a:rPr dirty="0" err="1"/>
              <a:t>debido</a:t>
            </a:r>
            <a:r>
              <a:rPr dirty="0"/>
              <a:t> a </a:t>
            </a:r>
            <a:r>
              <a:rPr dirty="0" err="1"/>
              <a:t>una</a:t>
            </a:r>
            <a:r>
              <a:rPr dirty="0"/>
              <a:t> </a:t>
            </a:r>
            <a:r>
              <a:rPr dirty="0" err="1"/>
              <a:t>pérdida</a:t>
            </a:r>
            <a:r>
              <a:rPr dirty="0"/>
              <a:t> de la </a:t>
            </a:r>
            <a:r>
              <a:rPr dirty="0" err="1"/>
              <a:t>capacidad</a:t>
            </a:r>
            <a:r>
              <a:rPr dirty="0"/>
              <a:t> </a:t>
            </a:r>
            <a:r>
              <a:rPr dirty="0" err="1"/>
              <a:t>auditiva</a:t>
            </a:r>
            <a:r>
              <a:rPr dirty="0"/>
              <a:t> </a:t>
            </a:r>
            <a:r>
              <a:rPr dirty="0" err="1"/>
              <a:t>parcial</a:t>
            </a:r>
            <a:r>
              <a:rPr dirty="0"/>
              <a:t> o total, y unilateral o bilateral. </a:t>
            </a:r>
            <a:r>
              <a:rPr dirty="0" err="1"/>
              <a:t>Así</a:t>
            </a:r>
            <a:r>
              <a:rPr dirty="0"/>
              <a:t> </a:t>
            </a:r>
            <a:r>
              <a:rPr dirty="0" err="1"/>
              <a:t>pues</a:t>
            </a:r>
            <a:r>
              <a:rPr dirty="0"/>
              <a:t>, </a:t>
            </a:r>
            <a:r>
              <a:rPr dirty="0" err="1"/>
              <a:t>una</a:t>
            </a:r>
            <a:r>
              <a:rPr dirty="0"/>
              <a:t> persona </a:t>
            </a:r>
            <a:r>
              <a:rPr dirty="0" err="1"/>
              <a:t>sorda</a:t>
            </a:r>
            <a:r>
              <a:rPr dirty="0"/>
              <a:t> </a:t>
            </a:r>
            <a:r>
              <a:rPr dirty="0" err="1"/>
              <a:t>será</a:t>
            </a:r>
            <a:r>
              <a:rPr dirty="0"/>
              <a:t> </a:t>
            </a:r>
            <a:r>
              <a:rPr dirty="0" err="1"/>
              <a:t>incapaz</a:t>
            </a:r>
            <a:r>
              <a:rPr dirty="0"/>
              <a:t> o </a:t>
            </a:r>
            <a:r>
              <a:rPr dirty="0" err="1"/>
              <a:t>tendrá</a:t>
            </a:r>
            <a:r>
              <a:rPr dirty="0"/>
              <a:t> </a:t>
            </a:r>
            <a:r>
              <a:rPr lang="en-US" dirty="0" err="1"/>
              <a:t>dificultad</a:t>
            </a:r>
            <a:r>
              <a:rPr dirty="0"/>
              <a:t> para </a:t>
            </a:r>
            <a:r>
              <a:rPr dirty="0" err="1"/>
              <a:t>escuchar</a:t>
            </a:r>
            <a:r>
              <a:rPr dirty="0"/>
              <a:t>.  </a:t>
            </a:r>
            <a:r>
              <a:rPr dirty="0" err="1"/>
              <a:t>Puede</a:t>
            </a:r>
            <a:r>
              <a:rPr dirty="0"/>
              <a:t> ser un </a:t>
            </a:r>
            <a:r>
              <a:rPr dirty="0" err="1"/>
              <a:t>rasgo</a:t>
            </a:r>
            <a:r>
              <a:rPr dirty="0"/>
              <a:t> </a:t>
            </a:r>
            <a:r>
              <a:rPr dirty="0" err="1"/>
              <a:t>hereditario</a:t>
            </a:r>
            <a:r>
              <a:rPr dirty="0"/>
              <a:t> o </a:t>
            </a:r>
            <a:r>
              <a:rPr dirty="0" err="1"/>
              <a:t>puede</a:t>
            </a:r>
            <a:r>
              <a:rPr dirty="0"/>
              <a:t> ser </a:t>
            </a:r>
            <a:r>
              <a:rPr dirty="0" err="1"/>
              <a:t>consecuencia</a:t>
            </a:r>
            <a:r>
              <a:rPr dirty="0"/>
              <a:t> de </a:t>
            </a:r>
            <a:r>
              <a:rPr dirty="0" err="1"/>
              <a:t>una</a:t>
            </a:r>
            <a:r>
              <a:rPr dirty="0"/>
              <a:t> </a:t>
            </a:r>
            <a:r>
              <a:rPr u="sng" dirty="0" err="1">
                <a:solidFill>
                  <a:schemeClr val="tx2"/>
                </a:solidFill>
                <a:uFill>
                  <a:solidFill>
                    <a:srgbClr val="6187E3"/>
                  </a:solidFill>
                </a:uFill>
                <a:hlinkClick r:id="rId4">
                  <a:extLst>
                    <a:ext uri="{A12FA001-AC4F-418D-AE19-62706E023703}">
                      <ahyp:hlinkClr xmlns:ahyp="http://schemas.microsoft.com/office/drawing/2018/hyperlinkcolor" val="tx"/>
                    </a:ext>
                  </a:extLst>
                </a:hlinkClick>
              </a:rPr>
              <a:t>enfermedad</a:t>
            </a:r>
            <a:r>
              <a:rPr dirty="0">
                <a:solidFill>
                  <a:schemeClr val="tx2"/>
                </a:solidFill>
              </a:rPr>
              <a:t>, </a:t>
            </a:r>
            <a:r>
              <a:rPr u="sng" dirty="0" err="1">
                <a:solidFill>
                  <a:schemeClr val="tx2"/>
                </a:solidFill>
                <a:uFill>
                  <a:solidFill>
                    <a:srgbClr val="6187E3"/>
                  </a:solidFill>
                </a:uFill>
                <a:hlinkClick r:id="rId5">
                  <a:extLst>
                    <a:ext uri="{A12FA001-AC4F-418D-AE19-62706E023703}">
                      <ahyp:hlinkClr xmlns:ahyp="http://schemas.microsoft.com/office/drawing/2018/hyperlinkcolor" val="tx"/>
                    </a:ext>
                  </a:extLst>
                </a:hlinkClick>
              </a:rPr>
              <a:t>traumatismo</a:t>
            </a:r>
            <a:r>
              <a:rPr dirty="0"/>
              <a:t>, </a:t>
            </a:r>
            <a:r>
              <a:rPr dirty="0" err="1"/>
              <a:t>exposición</a:t>
            </a:r>
            <a:r>
              <a:rPr dirty="0"/>
              <a:t> a largo </a:t>
            </a:r>
            <a:r>
              <a:rPr dirty="0" err="1"/>
              <a:t>plazo</a:t>
            </a:r>
            <a:r>
              <a:rPr dirty="0"/>
              <a:t> al </a:t>
            </a:r>
            <a:r>
              <a:rPr u="sng" dirty="0" err="1">
                <a:solidFill>
                  <a:schemeClr val="tx2"/>
                </a:solidFill>
                <a:uFill>
                  <a:solidFill>
                    <a:srgbClr val="6187E3"/>
                  </a:solidFill>
                </a:uFill>
                <a:hlinkClick r:id="rId6">
                  <a:extLst>
                    <a:ext uri="{A12FA001-AC4F-418D-AE19-62706E023703}">
                      <ahyp:hlinkClr xmlns:ahyp="http://schemas.microsoft.com/office/drawing/2018/hyperlinkcolor" val="tx"/>
                    </a:ext>
                  </a:extLst>
                </a:hlinkClick>
              </a:rPr>
              <a:t>ruido</a:t>
            </a:r>
            <a:r>
              <a:rPr dirty="0">
                <a:solidFill>
                  <a:schemeClr val="tx2"/>
                </a:solidFill>
              </a:rPr>
              <a:t>, o </a:t>
            </a:r>
            <a:r>
              <a:rPr u="sng" dirty="0" err="1">
                <a:solidFill>
                  <a:schemeClr val="tx2"/>
                </a:solidFill>
                <a:uFill>
                  <a:solidFill>
                    <a:srgbClr val="6187E3"/>
                  </a:solidFill>
                </a:uFill>
                <a:hlinkClick r:id="rId7">
                  <a:extLst>
                    <a:ext uri="{A12FA001-AC4F-418D-AE19-62706E023703}">
                      <ahyp:hlinkClr xmlns:ahyp="http://schemas.microsoft.com/office/drawing/2018/hyperlinkcolor" val="tx"/>
                    </a:ext>
                  </a:extLst>
                </a:hlinkClick>
              </a:rPr>
              <a:t>medicamentos</a:t>
            </a:r>
            <a:r>
              <a:rPr dirty="0">
                <a:solidFill>
                  <a:schemeClr val="tx2"/>
                </a:solidFill>
              </a:rPr>
              <a:t> </a:t>
            </a:r>
            <a:r>
              <a:rPr dirty="0" err="1"/>
              <a:t>agresivos</a:t>
            </a:r>
            <a:r>
              <a:rPr dirty="0"/>
              <a:t> para </a:t>
            </a:r>
            <a:r>
              <a:rPr dirty="0" err="1"/>
              <a:t>el</a:t>
            </a:r>
            <a:r>
              <a:rPr dirty="0"/>
              <a:t> </a:t>
            </a:r>
            <a:r>
              <a:rPr dirty="0" err="1"/>
              <a:t>nervio</a:t>
            </a:r>
            <a:r>
              <a:rPr dirty="0"/>
              <a:t> </a:t>
            </a:r>
            <a:r>
              <a:rPr dirty="0" err="1"/>
              <a:t>auditivo</a:t>
            </a:r>
            <a:r>
              <a:rPr dirty="0"/>
              <a:t>.</a:t>
            </a:r>
            <a:r>
              <a:rPr lang="en-US" dirty="0"/>
              <a:t>  No es </a:t>
            </a:r>
            <a:r>
              <a:rPr lang="en-US" dirty="0" err="1"/>
              <a:t>una</a:t>
            </a:r>
            <a:r>
              <a:rPr lang="en-US" dirty="0"/>
              <a:t> </a:t>
            </a:r>
            <a:r>
              <a:rPr lang="en-US" dirty="0" err="1"/>
              <a:t>enfermedad</a:t>
            </a:r>
            <a:r>
              <a:rPr lang="en-US" dirty="0"/>
              <a:t>.</a:t>
            </a:r>
            <a:endParaRPr dirty="0"/>
          </a:p>
        </p:txBody>
      </p:sp>
      <p:pic>
        <p:nvPicPr>
          <p:cNvPr id="2" name="Picture 1">
            <a:extLst>
              <a:ext uri="{FF2B5EF4-FFF2-40B4-BE49-F238E27FC236}">
                <a16:creationId xmlns:a16="http://schemas.microsoft.com/office/drawing/2014/main" id="{3B2E9CBB-0732-5070-9C3F-B37D95D37AC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Shape 127"/>
          <p:cNvSpPr>
            <a:spLocks noGrp="1"/>
          </p:cNvSpPr>
          <p:nvPr>
            <p:ph type="title"/>
          </p:nvPr>
        </p:nvSpPr>
        <p:spPr>
          <a:xfrm>
            <a:off x="1111251" y="-166176"/>
            <a:ext cx="7315201" cy="1154098"/>
          </a:xfrm>
          <a:prstGeom prst="rect">
            <a:avLst/>
          </a:prstGeom>
        </p:spPr>
        <p:txBody>
          <a:bodyPr>
            <a:normAutofit fontScale="90000"/>
          </a:bodyPr>
          <a:lstStyle/>
          <a:p>
            <a:r>
              <a:rPr lang="en-US" dirty="0"/>
              <a:t>PERSPECTIVA DE </a:t>
            </a:r>
            <a:r>
              <a:rPr dirty="0"/>
              <a:t>LA SORDERA</a:t>
            </a:r>
          </a:p>
        </p:txBody>
      </p:sp>
      <p:sp>
        <p:nvSpPr>
          <p:cNvPr id="128" name="Shape 128"/>
          <p:cNvSpPr/>
          <p:nvPr/>
        </p:nvSpPr>
        <p:spPr>
          <a:xfrm>
            <a:off x="80580" y="1211052"/>
            <a:ext cx="9063420" cy="563231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defRPr>
                <a:solidFill>
                  <a:srgbClr val="FFFFFF"/>
                </a:solidFill>
              </a:defRPr>
            </a:pPr>
            <a:r>
              <a:rPr dirty="0"/>
              <a:t>	Las personas </a:t>
            </a:r>
            <a:r>
              <a:rPr dirty="0" err="1"/>
              <a:t>sordas</a:t>
            </a:r>
            <a:r>
              <a:rPr dirty="0"/>
              <a:t> </a:t>
            </a:r>
            <a:r>
              <a:rPr dirty="0" err="1"/>
              <a:t>han</a:t>
            </a:r>
            <a:r>
              <a:rPr dirty="0"/>
              <a:t> </a:t>
            </a:r>
            <a:r>
              <a:rPr dirty="0" err="1"/>
              <a:t>sido</a:t>
            </a:r>
            <a:r>
              <a:rPr dirty="0"/>
              <a:t> </a:t>
            </a:r>
            <a:r>
              <a:rPr dirty="0" err="1"/>
              <a:t>consideradas</a:t>
            </a:r>
            <a:r>
              <a:rPr dirty="0"/>
              <a:t> por </a:t>
            </a:r>
            <a:r>
              <a:rPr dirty="0" err="1"/>
              <a:t>años</a:t>
            </a:r>
            <a:r>
              <a:rPr dirty="0"/>
              <a:t> </a:t>
            </a:r>
            <a:r>
              <a:rPr dirty="0" err="1"/>
              <a:t>como</a:t>
            </a:r>
            <a:r>
              <a:rPr dirty="0"/>
              <a:t> </a:t>
            </a:r>
            <a:r>
              <a:rPr b="1" dirty="0"/>
              <a:t>“</a:t>
            </a:r>
            <a:r>
              <a:rPr b="1" dirty="0" err="1"/>
              <a:t>sordomudas</a:t>
            </a:r>
            <a:r>
              <a:rPr dirty="0"/>
              <a:t>”.  Es </a:t>
            </a:r>
            <a:r>
              <a:rPr dirty="0" err="1"/>
              <a:t>importante</a:t>
            </a:r>
            <a:r>
              <a:rPr dirty="0"/>
              <a:t> </a:t>
            </a:r>
            <a:r>
              <a:rPr dirty="0" err="1"/>
              <a:t>conocer</a:t>
            </a:r>
            <a:r>
              <a:rPr dirty="0"/>
              <a:t> que </a:t>
            </a:r>
            <a:r>
              <a:rPr dirty="0" err="1"/>
              <a:t>este</a:t>
            </a:r>
            <a:r>
              <a:rPr dirty="0"/>
              <a:t> </a:t>
            </a:r>
            <a:r>
              <a:rPr dirty="0" err="1"/>
              <a:t>término</a:t>
            </a:r>
            <a:r>
              <a:rPr dirty="0"/>
              <a:t> no es el </a:t>
            </a:r>
            <a:r>
              <a:rPr dirty="0" err="1"/>
              <a:t>propio</a:t>
            </a:r>
            <a:r>
              <a:rPr dirty="0"/>
              <a:t> para </a:t>
            </a:r>
            <a:r>
              <a:rPr dirty="0" err="1"/>
              <a:t>definir</a:t>
            </a:r>
            <a:r>
              <a:rPr dirty="0"/>
              <a:t> al </a:t>
            </a:r>
            <a:r>
              <a:rPr b="1" i="1" dirty="0" err="1"/>
              <a:t>sordo</a:t>
            </a:r>
            <a:r>
              <a:rPr b="1" i="1" dirty="0"/>
              <a:t>,</a:t>
            </a:r>
            <a:r>
              <a:rPr dirty="0"/>
              <a:t> </a:t>
            </a:r>
            <a:r>
              <a:rPr dirty="0" err="1"/>
              <a:t>ya</a:t>
            </a:r>
            <a:r>
              <a:rPr dirty="0"/>
              <a:t> que el </a:t>
            </a:r>
            <a:r>
              <a:rPr dirty="0" err="1"/>
              <a:t>problema</a:t>
            </a:r>
            <a:r>
              <a:rPr dirty="0"/>
              <a:t> </a:t>
            </a:r>
            <a:r>
              <a:rPr dirty="0" err="1"/>
              <a:t>radica</a:t>
            </a:r>
            <a:r>
              <a:rPr dirty="0"/>
              <a:t> </a:t>
            </a:r>
            <a:r>
              <a:rPr dirty="0" err="1"/>
              <a:t>en</a:t>
            </a:r>
            <a:r>
              <a:rPr dirty="0"/>
              <a:t> la </a:t>
            </a:r>
            <a:r>
              <a:rPr dirty="0" err="1"/>
              <a:t>pérdida</a:t>
            </a:r>
            <a:r>
              <a:rPr dirty="0"/>
              <a:t> de la </a:t>
            </a:r>
            <a:r>
              <a:rPr dirty="0" err="1"/>
              <a:t>audición</a:t>
            </a:r>
            <a:r>
              <a:rPr dirty="0"/>
              <a:t> y no </a:t>
            </a:r>
            <a:r>
              <a:rPr dirty="0" err="1"/>
              <a:t>en</a:t>
            </a:r>
            <a:r>
              <a:rPr dirty="0"/>
              <a:t> el </a:t>
            </a:r>
            <a:r>
              <a:rPr dirty="0" err="1"/>
              <a:t>sistema</a:t>
            </a:r>
            <a:r>
              <a:rPr dirty="0"/>
              <a:t> vocal.  Sus </a:t>
            </a:r>
            <a:r>
              <a:rPr dirty="0" err="1"/>
              <a:t>destrezas</a:t>
            </a:r>
            <a:r>
              <a:rPr dirty="0"/>
              <a:t> </a:t>
            </a:r>
            <a:r>
              <a:rPr dirty="0" err="1"/>
              <a:t>en</a:t>
            </a:r>
            <a:r>
              <a:rPr dirty="0"/>
              <a:t> la </a:t>
            </a:r>
            <a:r>
              <a:rPr dirty="0" err="1"/>
              <a:t>comunicación</a:t>
            </a:r>
            <a:r>
              <a:rPr dirty="0"/>
              <a:t> oral </a:t>
            </a:r>
            <a:r>
              <a:rPr dirty="0" err="1"/>
              <a:t>variarán</a:t>
            </a:r>
            <a:r>
              <a:rPr dirty="0"/>
              <a:t> de </a:t>
            </a:r>
            <a:r>
              <a:rPr dirty="0" err="1"/>
              <a:t>acuerdo</a:t>
            </a:r>
            <a:r>
              <a:rPr dirty="0"/>
              <a:t> con </a:t>
            </a:r>
            <a:r>
              <a:rPr dirty="0" err="1"/>
              <a:t>algunos</a:t>
            </a:r>
            <a:r>
              <a:rPr dirty="0"/>
              <a:t> </a:t>
            </a:r>
            <a:r>
              <a:rPr dirty="0" err="1"/>
              <a:t>factores</a:t>
            </a:r>
            <a:r>
              <a:rPr dirty="0"/>
              <a:t>, </a:t>
            </a:r>
            <a:r>
              <a:rPr dirty="0" err="1"/>
              <a:t>como</a:t>
            </a:r>
            <a:r>
              <a:rPr dirty="0"/>
              <a:t> la </a:t>
            </a:r>
            <a:r>
              <a:rPr dirty="0" err="1"/>
              <a:t>edad</a:t>
            </a:r>
            <a:r>
              <a:rPr dirty="0"/>
              <a:t> </a:t>
            </a:r>
            <a:r>
              <a:rPr dirty="0" err="1"/>
              <a:t>en</a:t>
            </a:r>
            <a:r>
              <a:rPr dirty="0"/>
              <a:t> que </a:t>
            </a:r>
            <a:r>
              <a:rPr dirty="0" err="1"/>
              <a:t>ocurre</a:t>
            </a:r>
            <a:r>
              <a:rPr dirty="0"/>
              <a:t> la </a:t>
            </a:r>
            <a:r>
              <a:rPr dirty="0" err="1"/>
              <a:t>pérdida</a:t>
            </a:r>
            <a:r>
              <a:rPr dirty="0"/>
              <a:t> de </a:t>
            </a:r>
            <a:r>
              <a:rPr dirty="0" err="1"/>
              <a:t>audición</a:t>
            </a:r>
            <a:r>
              <a:rPr dirty="0"/>
              <a:t>, el </a:t>
            </a:r>
            <a:r>
              <a:rPr dirty="0" err="1"/>
              <a:t>grado</a:t>
            </a:r>
            <a:r>
              <a:rPr dirty="0"/>
              <a:t> de </a:t>
            </a:r>
            <a:r>
              <a:rPr dirty="0" err="1"/>
              <a:t>pérdida</a:t>
            </a:r>
            <a:r>
              <a:rPr dirty="0"/>
              <a:t>, la </a:t>
            </a:r>
            <a:r>
              <a:rPr dirty="0" err="1"/>
              <a:t>existencia</a:t>
            </a:r>
            <a:r>
              <a:rPr dirty="0"/>
              <a:t> de </a:t>
            </a:r>
            <a:r>
              <a:rPr dirty="0" err="1"/>
              <a:t>otr</a:t>
            </a:r>
            <a:r>
              <a:rPr lang="en-US" dirty="0" err="1"/>
              <a:t>a</a:t>
            </a:r>
            <a:r>
              <a:rPr dirty="0" err="1"/>
              <a:t>s</a:t>
            </a:r>
            <a:r>
              <a:rPr dirty="0"/>
              <a:t> </a:t>
            </a:r>
            <a:r>
              <a:rPr lang="en-US" dirty="0" err="1"/>
              <a:t>condiciones</a:t>
            </a:r>
            <a:r>
              <a:rPr dirty="0"/>
              <a:t> </a:t>
            </a:r>
            <a:r>
              <a:rPr dirty="0" err="1"/>
              <a:t>secundarios</a:t>
            </a:r>
            <a:r>
              <a:rPr dirty="0"/>
              <a:t> y las </a:t>
            </a:r>
            <a:r>
              <a:rPr dirty="0" err="1"/>
              <a:t>oportunidades</a:t>
            </a:r>
            <a:r>
              <a:rPr dirty="0"/>
              <a:t> de </a:t>
            </a:r>
            <a:r>
              <a:rPr dirty="0" err="1"/>
              <a:t>ayudas</a:t>
            </a:r>
            <a:r>
              <a:rPr dirty="0"/>
              <a:t> </a:t>
            </a:r>
            <a:r>
              <a:rPr dirty="0" err="1"/>
              <a:t>especiales</a:t>
            </a:r>
            <a:r>
              <a:rPr dirty="0"/>
              <a:t> (</a:t>
            </a:r>
            <a:r>
              <a:rPr dirty="0" err="1"/>
              <a:t>terapia</a:t>
            </a:r>
            <a:r>
              <a:rPr dirty="0"/>
              <a:t>, etc.) que </a:t>
            </a:r>
            <a:r>
              <a:rPr dirty="0" err="1"/>
              <a:t>tengan</a:t>
            </a:r>
            <a:r>
              <a:rPr dirty="0"/>
              <a:t> </a:t>
            </a:r>
            <a:r>
              <a:rPr dirty="0" err="1"/>
              <a:t>desde</a:t>
            </a:r>
            <a:r>
              <a:rPr dirty="0"/>
              <a:t> </a:t>
            </a:r>
            <a:r>
              <a:rPr dirty="0" err="1"/>
              <a:t>su</a:t>
            </a:r>
            <a:r>
              <a:rPr dirty="0"/>
              <a:t> </a:t>
            </a:r>
            <a:r>
              <a:rPr dirty="0" err="1"/>
              <a:t>niñez</a:t>
            </a:r>
            <a:r>
              <a:rPr dirty="0"/>
              <a:t>.</a:t>
            </a:r>
          </a:p>
          <a:p>
            <a:pPr algn="just">
              <a:defRPr>
                <a:solidFill>
                  <a:srgbClr val="FFFFFF"/>
                </a:solidFill>
              </a:defRPr>
            </a:pPr>
            <a:r>
              <a:rPr dirty="0"/>
              <a:t> </a:t>
            </a:r>
          </a:p>
          <a:p>
            <a:pPr algn="just">
              <a:defRPr>
                <a:solidFill>
                  <a:srgbClr val="FFFFFF"/>
                </a:solidFill>
              </a:defRPr>
            </a:pPr>
            <a:r>
              <a:rPr dirty="0"/>
              <a:t>	La </a:t>
            </a:r>
            <a:r>
              <a:rPr dirty="0" err="1"/>
              <a:t>sordera</a:t>
            </a:r>
            <a:r>
              <a:rPr dirty="0"/>
              <a:t> es, de </a:t>
            </a:r>
            <a:r>
              <a:rPr dirty="0" err="1"/>
              <a:t>tod</a:t>
            </a:r>
            <a:r>
              <a:rPr lang="en-US" dirty="0" err="1"/>
              <a:t>as</a:t>
            </a:r>
            <a:r>
              <a:rPr dirty="0"/>
              <a:t> l</a:t>
            </a:r>
            <a:r>
              <a:rPr lang="en-US" dirty="0"/>
              <a:t>as</a:t>
            </a:r>
            <a:r>
              <a:rPr dirty="0"/>
              <a:t> </a:t>
            </a:r>
            <a:r>
              <a:rPr lang="en-US" dirty="0" err="1"/>
              <a:t>diversidades</a:t>
            </a:r>
            <a:r>
              <a:rPr lang="en-US" dirty="0"/>
              <a:t> </a:t>
            </a:r>
            <a:r>
              <a:rPr lang="en-US" dirty="0" err="1"/>
              <a:t>funcionales</a:t>
            </a:r>
            <a:r>
              <a:rPr lang="en-US" dirty="0"/>
              <a:t>, </a:t>
            </a:r>
            <a:r>
              <a:rPr lang="en-US" dirty="0" err="1"/>
              <a:t>una</a:t>
            </a:r>
            <a:r>
              <a:rPr dirty="0"/>
              <a:t> de l</a:t>
            </a:r>
            <a:r>
              <a:rPr lang="en-US" dirty="0"/>
              <a:t>a</a:t>
            </a:r>
            <a:r>
              <a:rPr dirty="0"/>
              <a:t>s </a:t>
            </a:r>
            <a:r>
              <a:rPr dirty="0" err="1"/>
              <a:t>más</a:t>
            </a:r>
            <a:r>
              <a:rPr dirty="0"/>
              <a:t> </a:t>
            </a:r>
            <a:r>
              <a:rPr dirty="0" err="1"/>
              <a:t>incomprendid</a:t>
            </a:r>
            <a:r>
              <a:rPr lang="en-US" dirty="0" err="1"/>
              <a:t>a</a:t>
            </a:r>
            <a:r>
              <a:rPr dirty="0" err="1"/>
              <a:t>s</a:t>
            </a:r>
            <a:r>
              <a:rPr lang="en-US" dirty="0"/>
              <a:t>.</a:t>
            </a:r>
            <a:r>
              <a:rPr dirty="0"/>
              <a:t>  A </a:t>
            </a:r>
            <a:r>
              <a:rPr dirty="0" err="1"/>
              <a:t>pesar</a:t>
            </a:r>
            <a:r>
              <a:rPr dirty="0"/>
              <a:t> de ser una </a:t>
            </a:r>
            <a:r>
              <a:rPr dirty="0" err="1"/>
              <a:t>condición</a:t>
            </a:r>
            <a:r>
              <a:rPr dirty="0"/>
              <a:t> </a:t>
            </a:r>
            <a:r>
              <a:rPr dirty="0" err="1"/>
              <a:t>física</a:t>
            </a:r>
            <a:r>
              <a:rPr dirty="0"/>
              <a:t>, no se </a:t>
            </a:r>
            <a:r>
              <a:rPr dirty="0" err="1"/>
              <a:t>puede</a:t>
            </a:r>
            <a:r>
              <a:rPr dirty="0"/>
              <a:t> </a:t>
            </a:r>
            <a:r>
              <a:rPr dirty="0" err="1"/>
              <a:t>ver</a:t>
            </a:r>
            <a:r>
              <a:rPr dirty="0"/>
              <a:t> y </a:t>
            </a:r>
            <a:r>
              <a:rPr dirty="0" err="1"/>
              <a:t>ello</a:t>
            </a:r>
            <a:r>
              <a:rPr dirty="0"/>
              <a:t> </a:t>
            </a:r>
            <a:r>
              <a:rPr dirty="0" err="1"/>
              <a:t>empaña</a:t>
            </a:r>
            <a:r>
              <a:rPr dirty="0"/>
              <a:t> y </a:t>
            </a:r>
            <a:r>
              <a:rPr dirty="0" err="1"/>
              <a:t>dificulta</a:t>
            </a:r>
            <a:r>
              <a:rPr dirty="0"/>
              <a:t> la </a:t>
            </a:r>
            <a:r>
              <a:rPr dirty="0" err="1"/>
              <a:t>empatía</a:t>
            </a:r>
            <a:r>
              <a:rPr dirty="0"/>
              <a:t> natural que </a:t>
            </a:r>
            <a:r>
              <a:rPr dirty="0" err="1"/>
              <a:t>desarrollamos</a:t>
            </a:r>
            <a:r>
              <a:rPr dirty="0"/>
              <a:t> </a:t>
            </a:r>
            <a:r>
              <a:rPr dirty="0" err="1"/>
              <a:t>hacia</a:t>
            </a:r>
            <a:r>
              <a:rPr dirty="0"/>
              <a:t> las personas que </a:t>
            </a:r>
            <a:r>
              <a:rPr dirty="0" err="1"/>
              <a:t>padecen</a:t>
            </a:r>
            <a:r>
              <a:rPr dirty="0"/>
              <a:t> </a:t>
            </a:r>
            <a:r>
              <a:rPr dirty="0" err="1"/>
              <a:t>otros</a:t>
            </a:r>
            <a:r>
              <a:rPr dirty="0"/>
              <a:t> </a:t>
            </a:r>
            <a:r>
              <a:rPr dirty="0" err="1"/>
              <a:t>impedimentos</a:t>
            </a:r>
            <a:r>
              <a:rPr dirty="0"/>
              <a:t> </a:t>
            </a:r>
            <a:r>
              <a:rPr dirty="0" err="1"/>
              <a:t>visibles</a:t>
            </a:r>
            <a:r>
              <a:rPr dirty="0"/>
              <a:t>.  A la </a:t>
            </a:r>
            <a:r>
              <a:rPr dirty="0" err="1"/>
              <a:t>sordera</a:t>
            </a:r>
            <a:r>
              <a:rPr dirty="0"/>
              <a:t> se le </a:t>
            </a:r>
            <a:r>
              <a:rPr dirty="0" err="1"/>
              <a:t>conoce</a:t>
            </a:r>
            <a:r>
              <a:rPr dirty="0"/>
              <a:t> </a:t>
            </a:r>
            <a:r>
              <a:rPr dirty="0" err="1"/>
              <a:t>como</a:t>
            </a:r>
            <a:r>
              <a:rPr dirty="0"/>
              <a:t> el </a:t>
            </a:r>
            <a:r>
              <a:rPr dirty="0" err="1"/>
              <a:t>impedimento</a:t>
            </a:r>
            <a:r>
              <a:rPr dirty="0"/>
              <a:t> invisible.  </a:t>
            </a:r>
            <a:r>
              <a:rPr dirty="0" err="1"/>
              <a:t>Debido</a:t>
            </a:r>
            <a:r>
              <a:rPr dirty="0"/>
              <a:t> a que </a:t>
            </a:r>
            <a:r>
              <a:rPr dirty="0" err="1"/>
              <a:t>nuestros</a:t>
            </a:r>
            <a:r>
              <a:rPr dirty="0"/>
              <a:t> </a:t>
            </a:r>
            <a:r>
              <a:rPr dirty="0" err="1"/>
              <a:t>oídos</a:t>
            </a:r>
            <a:r>
              <a:rPr dirty="0"/>
              <a:t> no </a:t>
            </a:r>
            <a:r>
              <a:rPr dirty="0" err="1"/>
              <a:t>tienen</a:t>
            </a:r>
            <a:r>
              <a:rPr dirty="0"/>
              <a:t> </a:t>
            </a:r>
            <a:r>
              <a:rPr dirty="0" err="1"/>
              <a:t>cierres</a:t>
            </a:r>
            <a:r>
              <a:rPr dirty="0"/>
              <a:t> naturales, se </a:t>
            </a:r>
            <a:r>
              <a:rPr dirty="0" err="1"/>
              <a:t>nos</a:t>
            </a:r>
            <a:r>
              <a:rPr dirty="0"/>
              <a:t> </a:t>
            </a:r>
            <a:r>
              <a:rPr dirty="0" err="1"/>
              <a:t>hace</a:t>
            </a:r>
            <a:r>
              <a:rPr dirty="0"/>
              <a:t> </a:t>
            </a:r>
            <a:r>
              <a:rPr dirty="0" err="1"/>
              <a:t>imposible</a:t>
            </a:r>
            <a:r>
              <a:rPr dirty="0"/>
              <a:t> </a:t>
            </a:r>
            <a:r>
              <a:rPr dirty="0" err="1"/>
              <a:t>experimentar</a:t>
            </a:r>
            <a:r>
              <a:rPr dirty="0"/>
              <a:t> la </a:t>
            </a:r>
            <a:r>
              <a:rPr dirty="0" err="1"/>
              <a:t>soledad</a:t>
            </a:r>
            <a:r>
              <a:rPr dirty="0"/>
              <a:t> y la </a:t>
            </a:r>
            <a:r>
              <a:rPr dirty="0" err="1"/>
              <a:t>privación</a:t>
            </a:r>
            <a:r>
              <a:rPr dirty="0"/>
              <a:t> que </a:t>
            </a:r>
            <a:r>
              <a:rPr dirty="0" err="1"/>
              <a:t>sufren</a:t>
            </a:r>
            <a:r>
              <a:rPr dirty="0"/>
              <a:t> los </a:t>
            </a:r>
            <a:r>
              <a:rPr lang="en-US" dirty="0" err="1"/>
              <a:t>sordos</a:t>
            </a:r>
            <a:r>
              <a:rPr dirty="0"/>
              <a:t>, </a:t>
            </a:r>
            <a:r>
              <a:rPr dirty="0" err="1"/>
              <a:t>situación</a:t>
            </a:r>
            <a:r>
              <a:rPr dirty="0"/>
              <a:t> que se </a:t>
            </a:r>
            <a:r>
              <a:rPr dirty="0" err="1"/>
              <a:t>agrava</a:t>
            </a:r>
            <a:r>
              <a:rPr dirty="0"/>
              <a:t> </a:t>
            </a:r>
            <a:r>
              <a:rPr dirty="0" err="1"/>
              <a:t>más</a:t>
            </a:r>
            <a:r>
              <a:rPr dirty="0"/>
              <a:t> </a:t>
            </a:r>
            <a:r>
              <a:rPr dirty="0" err="1"/>
              <a:t>cuando</a:t>
            </a:r>
            <a:r>
              <a:rPr dirty="0"/>
              <a:t> la persona es </a:t>
            </a:r>
            <a:r>
              <a:rPr dirty="0" err="1"/>
              <a:t>sorda</a:t>
            </a:r>
            <a:r>
              <a:rPr dirty="0"/>
              <a:t> </a:t>
            </a:r>
            <a:r>
              <a:rPr dirty="0" err="1"/>
              <a:t>desde</a:t>
            </a:r>
            <a:r>
              <a:rPr dirty="0"/>
              <a:t> </a:t>
            </a:r>
            <a:r>
              <a:rPr dirty="0" err="1"/>
              <a:t>su</a:t>
            </a:r>
            <a:r>
              <a:rPr dirty="0"/>
              <a:t> </a:t>
            </a:r>
            <a:r>
              <a:rPr dirty="0" err="1"/>
              <a:t>niñez</a:t>
            </a:r>
            <a:r>
              <a:rPr dirty="0"/>
              <a:t>. </a:t>
            </a:r>
          </a:p>
          <a:p>
            <a:pPr algn="just">
              <a:defRPr>
                <a:solidFill>
                  <a:srgbClr val="FFFFFF"/>
                </a:solidFill>
              </a:defRPr>
            </a:pPr>
            <a:endParaRPr dirty="0"/>
          </a:p>
          <a:p>
            <a:pPr algn="just">
              <a:defRPr>
                <a:solidFill>
                  <a:srgbClr val="FFFFFF"/>
                </a:solidFill>
              </a:defRPr>
            </a:pPr>
            <a:r>
              <a:rPr dirty="0"/>
              <a:t>	</a:t>
            </a:r>
            <a:r>
              <a:rPr lang="en-US" dirty="0"/>
              <a:t>Para las personas </a:t>
            </a:r>
            <a:r>
              <a:rPr lang="en-US" dirty="0" err="1"/>
              <a:t>sordas</a:t>
            </a:r>
            <a:r>
              <a:rPr lang="en-US" dirty="0"/>
              <a:t> la </a:t>
            </a:r>
            <a:r>
              <a:rPr lang="en-US" dirty="0" err="1"/>
              <a:t>Lengua</a:t>
            </a:r>
            <a:r>
              <a:rPr dirty="0"/>
              <a:t> de </a:t>
            </a:r>
            <a:r>
              <a:rPr dirty="0" err="1"/>
              <a:t>Señas</a:t>
            </a:r>
            <a:r>
              <a:rPr dirty="0"/>
              <a:t> es </a:t>
            </a:r>
            <a:r>
              <a:rPr dirty="0" err="1"/>
              <a:t>su</a:t>
            </a:r>
            <a:r>
              <a:rPr dirty="0"/>
              <a:t> </a:t>
            </a:r>
            <a:r>
              <a:rPr dirty="0" err="1"/>
              <a:t>lengua</a:t>
            </a:r>
            <a:r>
              <a:rPr dirty="0"/>
              <a:t> </a:t>
            </a:r>
            <a:r>
              <a:rPr dirty="0" err="1"/>
              <a:t>materna</a:t>
            </a:r>
            <a:r>
              <a:rPr lang="es-PR" dirty="0"/>
              <a:t>l</a:t>
            </a:r>
            <a:r>
              <a:rPr lang="en-US" dirty="0"/>
              <a:t>, </a:t>
            </a:r>
            <a:r>
              <a:rPr lang="en-US" dirty="0" err="1"/>
              <a:t>su</a:t>
            </a:r>
            <a:r>
              <a:rPr lang="en-US" dirty="0"/>
              <a:t> </a:t>
            </a:r>
            <a:r>
              <a:rPr lang="en-US" dirty="0" err="1"/>
              <a:t>idioma</a:t>
            </a:r>
            <a:r>
              <a:rPr lang="en-US" dirty="0"/>
              <a:t> </a:t>
            </a:r>
            <a:r>
              <a:rPr lang="en-US" dirty="0" err="1"/>
              <a:t>propio</a:t>
            </a:r>
            <a:r>
              <a:rPr dirty="0"/>
              <a:t>.</a:t>
            </a:r>
            <a:r>
              <a:rPr lang="en-US" dirty="0"/>
              <a:t> Es </a:t>
            </a:r>
            <a:r>
              <a:rPr lang="en-US" dirty="0" err="1"/>
              <a:t>su</a:t>
            </a:r>
            <a:r>
              <a:rPr lang="en-US" dirty="0"/>
              <a:t> Derecho Humano </a:t>
            </a:r>
            <a:r>
              <a:rPr lang="en-US" dirty="0" err="1"/>
              <a:t>comunicarse</a:t>
            </a:r>
            <a:r>
              <a:rPr lang="en-US" dirty="0"/>
              <a:t> </a:t>
            </a:r>
            <a:r>
              <a:rPr lang="en-US" dirty="0" err="1"/>
              <a:t>en</a:t>
            </a:r>
            <a:r>
              <a:rPr lang="en-US" dirty="0"/>
              <a:t> </a:t>
            </a:r>
            <a:r>
              <a:rPr lang="en-US" dirty="0" err="1"/>
              <a:t>señas</a:t>
            </a:r>
            <a:r>
              <a:rPr lang="en-US" dirty="0"/>
              <a:t> y no </a:t>
            </a:r>
            <a:r>
              <a:rPr lang="en-US" dirty="0" err="1"/>
              <a:t>están</a:t>
            </a:r>
            <a:r>
              <a:rPr lang="en-US" dirty="0"/>
              <a:t> </a:t>
            </a:r>
            <a:r>
              <a:rPr lang="en-US" dirty="0" err="1"/>
              <a:t>obligados</a:t>
            </a:r>
            <a:r>
              <a:rPr lang="en-US" dirty="0"/>
              <a:t> </a:t>
            </a:r>
            <a:r>
              <a:rPr lang="en-US" dirty="0" err="1"/>
              <a:t>por</a:t>
            </a:r>
            <a:r>
              <a:rPr lang="en-US" dirty="0"/>
              <a:t> ley a leer, </a:t>
            </a:r>
            <a:r>
              <a:rPr lang="en-US" dirty="0" err="1"/>
              <a:t>ni</a:t>
            </a:r>
            <a:r>
              <a:rPr lang="en-US" dirty="0"/>
              <a:t> </a:t>
            </a:r>
            <a:r>
              <a:rPr lang="en-US" dirty="0" err="1"/>
              <a:t>escribir</a:t>
            </a:r>
            <a:r>
              <a:rPr lang="en-US" dirty="0"/>
              <a:t>.  La Lengua de </a:t>
            </a:r>
            <a:r>
              <a:rPr lang="en-US" dirty="0" err="1"/>
              <a:t>Señas</a:t>
            </a:r>
            <a:r>
              <a:rPr lang="en-US" dirty="0"/>
              <a:t> es visual y con </a:t>
            </a:r>
            <a:r>
              <a:rPr lang="en-US" dirty="0" err="1"/>
              <a:t>su</a:t>
            </a:r>
            <a:r>
              <a:rPr lang="en-US" dirty="0"/>
              <a:t> </a:t>
            </a:r>
            <a:r>
              <a:rPr lang="en-US" dirty="0" err="1"/>
              <a:t>propia</a:t>
            </a:r>
            <a:r>
              <a:rPr lang="en-US" dirty="0"/>
              <a:t> </a:t>
            </a:r>
            <a:r>
              <a:rPr lang="en-US" dirty="0" err="1"/>
              <a:t>estructura</a:t>
            </a:r>
            <a:r>
              <a:rPr lang="en-US" dirty="0"/>
              <a:t> </a:t>
            </a:r>
            <a:r>
              <a:rPr lang="en-US" dirty="0" err="1"/>
              <a:t>gramatical</a:t>
            </a:r>
            <a:r>
              <a:rPr lang="en-US" dirty="0"/>
              <a:t>.</a:t>
            </a:r>
            <a:endParaRPr dirty="0"/>
          </a:p>
        </p:txBody>
      </p:sp>
      <p:pic>
        <p:nvPicPr>
          <p:cNvPr id="2" name="Picture 1">
            <a:extLst>
              <a:ext uri="{FF2B5EF4-FFF2-40B4-BE49-F238E27FC236}">
                <a16:creationId xmlns:a16="http://schemas.microsoft.com/office/drawing/2014/main" id="{35DDD32C-353F-3BDC-01F0-DB68837E74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7" y="164819"/>
            <a:ext cx="758916" cy="115409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Shape 130"/>
          <p:cNvSpPr>
            <a:spLocks noGrp="1"/>
          </p:cNvSpPr>
          <p:nvPr>
            <p:ph type="title"/>
          </p:nvPr>
        </p:nvSpPr>
        <p:spPr>
          <a:xfrm>
            <a:off x="1182401" y="9622"/>
            <a:ext cx="7315201" cy="1154097"/>
          </a:xfrm>
          <a:prstGeom prst="rect">
            <a:avLst/>
          </a:prstGeom>
        </p:spPr>
        <p:txBody>
          <a:bodyPr/>
          <a:lstStyle/>
          <a:p>
            <a:r>
              <a:rPr dirty="0"/>
              <a:t>ORÍGENES DE LA SORDERA</a:t>
            </a:r>
          </a:p>
        </p:txBody>
      </p:sp>
      <p:sp>
        <p:nvSpPr>
          <p:cNvPr id="131" name="Shape 131"/>
          <p:cNvSpPr/>
          <p:nvPr/>
        </p:nvSpPr>
        <p:spPr>
          <a:xfrm>
            <a:off x="230912" y="1497131"/>
            <a:ext cx="8640076" cy="4955203"/>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defRPr>
                <a:solidFill>
                  <a:srgbClr val="FFFFFF"/>
                </a:solidFill>
              </a:defRPr>
            </a:pPr>
            <a:r>
              <a:rPr dirty="0"/>
              <a:t> </a:t>
            </a:r>
          </a:p>
          <a:p>
            <a:pPr algn="just">
              <a:defRPr sz="2800" u="sng">
                <a:solidFill>
                  <a:srgbClr val="FFFFFF"/>
                </a:solidFill>
              </a:defRPr>
            </a:pPr>
            <a:r>
              <a:rPr dirty="0" err="1"/>
              <a:t>Congénito</a:t>
            </a:r>
            <a:r>
              <a:rPr dirty="0"/>
              <a:t>:</a:t>
            </a:r>
            <a:r>
              <a:rPr u="none" dirty="0"/>
              <a:t> </a:t>
            </a:r>
            <a:r>
              <a:rPr u="none" dirty="0" err="1"/>
              <a:t>Cuando</a:t>
            </a:r>
            <a:r>
              <a:rPr u="none" dirty="0"/>
              <a:t> </a:t>
            </a:r>
            <a:r>
              <a:rPr u="none" dirty="0" err="1"/>
              <a:t>una</a:t>
            </a:r>
            <a:r>
              <a:rPr u="none" dirty="0"/>
              <a:t> persona </a:t>
            </a:r>
            <a:r>
              <a:rPr u="none" dirty="0" err="1"/>
              <a:t>nace</a:t>
            </a:r>
            <a:r>
              <a:rPr u="none" dirty="0"/>
              <a:t> </a:t>
            </a:r>
            <a:r>
              <a:rPr u="none" dirty="0" err="1"/>
              <a:t>sorda</a:t>
            </a:r>
            <a:r>
              <a:rPr u="none" dirty="0"/>
              <a:t> </a:t>
            </a:r>
            <a:r>
              <a:rPr u="none" dirty="0" err="1"/>
              <a:t>por</a:t>
            </a:r>
            <a:r>
              <a:rPr u="none" dirty="0"/>
              <a:t> </a:t>
            </a:r>
            <a:r>
              <a:rPr u="none" dirty="0" err="1"/>
              <a:t>patología</a:t>
            </a:r>
            <a:r>
              <a:rPr u="none" dirty="0"/>
              <a:t> </a:t>
            </a:r>
            <a:r>
              <a:rPr u="none" dirty="0" err="1"/>
              <a:t>genética</a:t>
            </a:r>
            <a:r>
              <a:rPr u="none" dirty="0"/>
              <a:t>.  Las </a:t>
            </a:r>
            <a:r>
              <a:rPr u="none" dirty="0" err="1"/>
              <a:t>causas</a:t>
            </a:r>
            <a:r>
              <a:rPr u="none" dirty="0"/>
              <a:t> </a:t>
            </a:r>
            <a:r>
              <a:rPr u="none" dirty="0" err="1"/>
              <a:t>congénitas</a:t>
            </a:r>
            <a:r>
              <a:rPr u="none" dirty="0"/>
              <a:t> </a:t>
            </a:r>
            <a:r>
              <a:rPr u="none" dirty="0" err="1"/>
              <a:t>pueden</a:t>
            </a:r>
            <a:r>
              <a:rPr u="none" dirty="0"/>
              <a:t> ser </a:t>
            </a:r>
            <a:r>
              <a:rPr u="none" dirty="0" err="1"/>
              <a:t>hereditarias</a:t>
            </a:r>
            <a:r>
              <a:rPr u="none" dirty="0"/>
              <a:t>, </a:t>
            </a:r>
            <a:r>
              <a:rPr u="none" dirty="0" err="1"/>
              <a:t>infecciones</a:t>
            </a:r>
            <a:r>
              <a:rPr u="none" dirty="0"/>
              <a:t> </a:t>
            </a:r>
            <a:r>
              <a:rPr u="none" dirty="0" err="1"/>
              <a:t>en</a:t>
            </a:r>
            <a:r>
              <a:rPr u="none" dirty="0"/>
              <a:t> </a:t>
            </a:r>
            <a:r>
              <a:rPr u="none" dirty="0" err="1"/>
              <a:t>el</a:t>
            </a:r>
            <a:r>
              <a:rPr u="none" dirty="0"/>
              <a:t> </a:t>
            </a:r>
            <a:r>
              <a:rPr u="none" dirty="0" err="1"/>
              <a:t>embarazo</a:t>
            </a:r>
            <a:r>
              <a:rPr u="none" dirty="0"/>
              <a:t> (</a:t>
            </a:r>
            <a:r>
              <a:rPr u="none" dirty="0" err="1"/>
              <a:t>como</a:t>
            </a:r>
            <a:r>
              <a:rPr u="none" dirty="0"/>
              <a:t> </a:t>
            </a:r>
            <a:r>
              <a:rPr u="none" dirty="0" err="1"/>
              <a:t>rubéola</a:t>
            </a:r>
            <a:r>
              <a:rPr u="none" dirty="0"/>
              <a:t>), </a:t>
            </a:r>
            <a:r>
              <a:rPr u="none" dirty="0" err="1"/>
              <a:t>complicaciones</a:t>
            </a:r>
            <a:r>
              <a:rPr u="none" dirty="0"/>
              <a:t> </a:t>
            </a:r>
            <a:r>
              <a:rPr u="none" dirty="0" err="1"/>
              <a:t>durante</a:t>
            </a:r>
            <a:r>
              <a:rPr u="none" dirty="0"/>
              <a:t> </a:t>
            </a:r>
            <a:r>
              <a:rPr u="none" dirty="0" err="1"/>
              <a:t>el</a:t>
            </a:r>
            <a:r>
              <a:rPr u="none" dirty="0"/>
              <a:t> </a:t>
            </a:r>
            <a:r>
              <a:rPr u="none" dirty="0" err="1"/>
              <a:t>embarazo</a:t>
            </a:r>
            <a:r>
              <a:rPr u="none" dirty="0"/>
              <a:t> (</a:t>
            </a:r>
            <a:r>
              <a:rPr u="none" dirty="0" err="1"/>
              <a:t>como</a:t>
            </a:r>
            <a:r>
              <a:rPr u="none" dirty="0"/>
              <a:t> diabetes, factor RH, entre </a:t>
            </a:r>
            <a:r>
              <a:rPr u="none" dirty="0" err="1"/>
              <a:t>otros</a:t>
            </a:r>
            <a:r>
              <a:rPr u="none" dirty="0"/>
              <a:t>).</a:t>
            </a:r>
          </a:p>
          <a:p>
            <a:pPr>
              <a:defRPr>
                <a:solidFill>
                  <a:srgbClr val="FFFFFF"/>
                </a:solidFill>
              </a:defRPr>
            </a:pPr>
            <a:r>
              <a:rPr dirty="0"/>
              <a:t> </a:t>
            </a:r>
          </a:p>
          <a:p>
            <a:pPr algn="just">
              <a:defRPr sz="2800" u="sng">
                <a:solidFill>
                  <a:srgbClr val="FFFFFF"/>
                </a:solidFill>
              </a:defRPr>
            </a:pPr>
            <a:r>
              <a:rPr dirty="0" err="1"/>
              <a:t>Adquirida</a:t>
            </a:r>
            <a:r>
              <a:rPr dirty="0"/>
              <a:t>:</a:t>
            </a:r>
            <a:r>
              <a:rPr u="none" dirty="0"/>
              <a:t> </a:t>
            </a:r>
            <a:r>
              <a:rPr u="none" dirty="0" err="1"/>
              <a:t>Producida</a:t>
            </a:r>
            <a:r>
              <a:rPr u="none" dirty="0"/>
              <a:t> </a:t>
            </a:r>
            <a:r>
              <a:rPr u="none" dirty="0" err="1"/>
              <a:t>por</a:t>
            </a:r>
            <a:r>
              <a:rPr u="none" dirty="0"/>
              <a:t> </a:t>
            </a:r>
            <a:r>
              <a:rPr u="none" dirty="0" err="1"/>
              <a:t>alguna</a:t>
            </a:r>
            <a:r>
              <a:rPr u="none" dirty="0"/>
              <a:t> </a:t>
            </a:r>
            <a:r>
              <a:rPr u="none" dirty="0" err="1"/>
              <a:t>enfermedad</a:t>
            </a:r>
            <a:r>
              <a:rPr u="none" dirty="0"/>
              <a:t> o </a:t>
            </a:r>
            <a:r>
              <a:rPr lang="en-US" dirty="0"/>
              <a:t>un </a:t>
            </a:r>
            <a:r>
              <a:rPr u="none" dirty="0" err="1"/>
              <a:t>accidente</a:t>
            </a:r>
            <a:r>
              <a:rPr u="none" dirty="0"/>
              <a:t> </a:t>
            </a:r>
            <a:r>
              <a:rPr u="none" dirty="0" err="1"/>
              <a:t>después</a:t>
            </a:r>
            <a:r>
              <a:rPr u="none" dirty="0"/>
              <a:t> del </a:t>
            </a:r>
            <a:r>
              <a:rPr u="none" dirty="0" err="1"/>
              <a:t>nacimiento</a:t>
            </a:r>
            <a:r>
              <a:rPr u="none" dirty="0"/>
              <a:t>.  </a:t>
            </a:r>
            <a:r>
              <a:rPr u="none" dirty="0" err="1"/>
              <a:t>Esta</a:t>
            </a:r>
            <a:r>
              <a:rPr u="none" dirty="0"/>
              <a:t> </a:t>
            </a:r>
            <a:r>
              <a:rPr u="none" dirty="0" err="1"/>
              <a:t>podría</a:t>
            </a:r>
            <a:r>
              <a:rPr u="none" dirty="0"/>
              <a:t> ser a causa de </a:t>
            </a:r>
            <a:r>
              <a:rPr u="none" dirty="0" err="1"/>
              <a:t>exposición</a:t>
            </a:r>
            <a:r>
              <a:rPr u="none" dirty="0"/>
              <a:t> al </a:t>
            </a:r>
            <a:r>
              <a:rPr u="none" dirty="0" err="1"/>
              <a:t>ruido</a:t>
            </a:r>
            <a:r>
              <a:rPr u="none" dirty="0"/>
              <a:t>, meningitis, </a:t>
            </a:r>
            <a:r>
              <a:rPr u="none" dirty="0" err="1"/>
              <a:t>infecciones</a:t>
            </a:r>
            <a:r>
              <a:rPr u="none" dirty="0"/>
              <a:t> del </a:t>
            </a:r>
            <a:r>
              <a:rPr u="none" dirty="0" err="1"/>
              <a:t>oído</a:t>
            </a:r>
            <a:r>
              <a:rPr u="none" dirty="0"/>
              <a:t>, </a:t>
            </a:r>
            <a:r>
              <a:rPr u="none" dirty="0" err="1"/>
              <a:t>sarampión</a:t>
            </a:r>
            <a:r>
              <a:rPr u="none" dirty="0"/>
              <a:t>, </a:t>
            </a:r>
            <a:r>
              <a:rPr u="none" dirty="0" err="1"/>
              <a:t>varicela</a:t>
            </a:r>
            <a:r>
              <a:rPr u="none" dirty="0"/>
              <a:t>, </a:t>
            </a:r>
            <a:r>
              <a:rPr u="none" dirty="0" err="1"/>
              <a:t>lesión</a:t>
            </a:r>
            <a:r>
              <a:rPr u="none" dirty="0"/>
              <a:t> cerebral, entre </a:t>
            </a:r>
            <a:r>
              <a:rPr u="none" dirty="0" err="1"/>
              <a:t>otras</a:t>
            </a:r>
            <a:r>
              <a:rPr u="none" dirty="0"/>
              <a:t>.</a:t>
            </a:r>
          </a:p>
        </p:txBody>
      </p:sp>
      <p:pic>
        <p:nvPicPr>
          <p:cNvPr id="2" name="Picture 1">
            <a:extLst>
              <a:ext uri="{FF2B5EF4-FFF2-40B4-BE49-F238E27FC236}">
                <a16:creationId xmlns:a16="http://schemas.microsoft.com/office/drawing/2014/main" id="{CF83D9A7-6D00-9920-50A0-FE47329B05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hape 136"/>
          <p:cNvSpPr>
            <a:spLocks noGrp="1"/>
          </p:cNvSpPr>
          <p:nvPr>
            <p:ph type="title"/>
          </p:nvPr>
        </p:nvSpPr>
        <p:spPr>
          <a:xfrm>
            <a:off x="1173990" y="-19787"/>
            <a:ext cx="7658328" cy="1154097"/>
          </a:xfrm>
          <a:prstGeom prst="rect">
            <a:avLst/>
          </a:prstGeom>
        </p:spPr>
        <p:txBody>
          <a:bodyPr/>
          <a:lstStyle>
            <a:lvl1pPr>
              <a:defRPr sz="3600"/>
            </a:lvl1pPr>
          </a:lstStyle>
          <a:p>
            <a:r>
              <a:rPr lang="en-US" dirty="0"/>
              <a:t>PERSPECTIVA</a:t>
            </a:r>
            <a:r>
              <a:rPr dirty="0"/>
              <a:t> DE LOS SORDOS</a:t>
            </a:r>
          </a:p>
        </p:txBody>
      </p:sp>
      <p:sp>
        <p:nvSpPr>
          <p:cNvPr id="137" name="Shape 137"/>
          <p:cNvSpPr/>
          <p:nvPr/>
        </p:nvSpPr>
        <p:spPr>
          <a:xfrm>
            <a:off x="1439946" y="1504669"/>
            <a:ext cx="8082031" cy="6740307"/>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marL="685800" indent="-685800">
              <a:buFont typeface="Arial" panose="020B0604020202020204" pitchFamily="34" charset="0"/>
              <a:buChar char="•"/>
              <a:defRPr sz="4800">
                <a:solidFill>
                  <a:srgbClr val="FFFFFF"/>
                </a:solidFill>
              </a:defRPr>
            </a:pPr>
            <a:r>
              <a:rPr lang="en-US" sz="3200" dirty="0"/>
              <a:t>PERDIDA AUDITIVA, LEVE, MODERADA, SEVERA</a:t>
            </a:r>
          </a:p>
          <a:p>
            <a:pPr marL="685800" indent="-685800">
              <a:buFont typeface="Arial" panose="020B0604020202020204" pitchFamily="34" charset="0"/>
              <a:buChar char="•"/>
              <a:defRPr sz="4800">
                <a:solidFill>
                  <a:srgbClr val="FFFFFF"/>
                </a:solidFill>
              </a:defRPr>
            </a:pPr>
            <a:endParaRPr lang="en-US" sz="3200" dirty="0"/>
          </a:p>
          <a:p>
            <a:pPr marL="685800" indent="-685800">
              <a:buFont typeface="Arial" panose="020B0604020202020204" pitchFamily="34" charset="0"/>
              <a:buChar char="•"/>
              <a:defRPr sz="4800">
                <a:solidFill>
                  <a:srgbClr val="FFFFFF"/>
                </a:solidFill>
              </a:defRPr>
            </a:pPr>
            <a:r>
              <a:rPr lang="en-US" sz="3200" dirty="0"/>
              <a:t>SORDO PROFUNDO</a:t>
            </a:r>
          </a:p>
          <a:p>
            <a:pPr marL="685800" indent="-685800">
              <a:buFont typeface="Arial" panose="020B0604020202020204" pitchFamily="34" charset="0"/>
              <a:buChar char="•"/>
              <a:defRPr sz="4800">
                <a:solidFill>
                  <a:srgbClr val="FFFFFF"/>
                </a:solidFill>
              </a:defRPr>
            </a:pPr>
            <a:endParaRPr lang="en-US" sz="3200" dirty="0"/>
          </a:p>
          <a:p>
            <a:pPr marL="685800" indent="-685800">
              <a:buFont typeface="Arial" panose="020B0604020202020204" pitchFamily="34" charset="0"/>
              <a:buChar char="•"/>
              <a:defRPr sz="4800">
                <a:solidFill>
                  <a:srgbClr val="FFFFFF"/>
                </a:solidFill>
              </a:defRPr>
            </a:pPr>
            <a:r>
              <a:rPr lang="en-US" sz="3200" dirty="0"/>
              <a:t>SORDO PARCIAL</a:t>
            </a:r>
          </a:p>
          <a:p>
            <a:pPr marL="685800" indent="-685800">
              <a:buFont typeface="Arial" panose="020B0604020202020204" pitchFamily="34" charset="0"/>
              <a:buChar char="•"/>
              <a:defRPr sz="4800">
                <a:solidFill>
                  <a:srgbClr val="FFFFFF"/>
                </a:solidFill>
              </a:defRPr>
            </a:pPr>
            <a:endParaRPr lang="en-US" sz="3200" dirty="0"/>
          </a:p>
          <a:p>
            <a:pPr marL="685800" indent="-685800">
              <a:buFont typeface="Arial" panose="020B0604020202020204" pitchFamily="34" charset="0"/>
              <a:buChar char="•"/>
              <a:defRPr sz="4800">
                <a:solidFill>
                  <a:srgbClr val="FFFFFF"/>
                </a:solidFill>
              </a:defRPr>
            </a:pPr>
            <a:r>
              <a:rPr lang="en-US" sz="3200" dirty="0"/>
              <a:t>SORDERA BILATELAL</a:t>
            </a:r>
          </a:p>
          <a:p>
            <a:pPr marL="685800" indent="-685800">
              <a:buFont typeface="Arial" panose="020B0604020202020204" pitchFamily="34" charset="0"/>
              <a:buChar char="•"/>
              <a:defRPr sz="4800">
                <a:solidFill>
                  <a:srgbClr val="FFFFFF"/>
                </a:solidFill>
              </a:defRPr>
            </a:pPr>
            <a:endParaRPr lang="en-US" sz="3200" dirty="0"/>
          </a:p>
          <a:p>
            <a:pPr marL="685800" indent="-685800">
              <a:buFont typeface="Arial" panose="020B0604020202020204" pitchFamily="34" charset="0"/>
              <a:buChar char="•"/>
              <a:defRPr sz="4800">
                <a:solidFill>
                  <a:srgbClr val="FFFFFF"/>
                </a:solidFill>
              </a:defRPr>
            </a:pPr>
            <a:r>
              <a:rPr lang="en-US" sz="3200" dirty="0"/>
              <a:t>SORDERA UNILATERAL</a:t>
            </a:r>
          </a:p>
          <a:p>
            <a:pPr>
              <a:defRPr sz="4800">
                <a:solidFill>
                  <a:srgbClr val="FFFFFF"/>
                </a:solidFill>
              </a:defRPr>
            </a:pPr>
            <a:r>
              <a:rPr lang="en-US" sz="3200" dirty="0"/>
              <a:t>	</a:t>
            </a:r>
          </a:p>
          <a:p>
            <a:pPr>
              <a:defRPr sz="4800">
                <a:solidFill>
                  <a:srgbClr val="FFFFFF"/>
                </a:solidFill>
              </a:defRPr>
            </a:pPr>
            <a:r>
              <a:rPr lang="en-US" sz="3200" dirty="0"/>
              <a:t>	 </a:t>
            </a:r>
            <a:endParaRPr sz="3200" dirty="0"/>
          </a:p>
          <a:p>
            <a:pPr algn="ctr">
              <a:defRPr sz="4800">
                <a:solidFill>
                  <a:srgbClr val="FFFFFF"/>
                </a:solidFill>
              </a:defRPr>
            </a:pPr>
            <a:r>
              <a:rPr dirty="0"/>
              <a:t> </a:t>
            </a:r>
          </a:p>
        </p:txBody>
      </p:sp>
      <p:pic>
        <p:nvPicPr>
          <p:cNvPr id="2" name="Picture 1">
            <a:extLst>
              <a:ext uri="{FF2B5EF4-FFF2-40B4-BE49-F238E27FC236}">
                <a16:creationId xmlns:a16="http://schemas.microsoft.com/office/drawing/2014/main" id="{A8598458-B2C2-D353-19B8-B59B7A72FA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Shape 139"/>
          <p:cNvSpPr>
            <a:spLocks noGrp="1"/>
          </p:cNvSpPr>
          <p:nvPr>
            <p:ph type="title"/>
          </p:nvPr>
        </p:nvSpPr>
        <p:spPr>
          <a:xfrm>
            <a:off x="1203469" y="-202063"/>
            <a:ext cx="7725675" cy="1154098"/>
          </a:xfrm>
          <a:prstGeom prst="rect">
            <a:avLst/>
          </a:prstGeom>
        </p:spPr>
        <p:txBody>
          <a:bodyPr/>
          <a:lstStyle>
            <a:lvl1pPr>
              <a:defRPr sz="3600"/>
            </a:lvl1pPr>
          </a:lstStyle>
          <a:p>
            <a:r>
              <a:rPr dirty="0"/>
              <a:t>¿QUÉ ES LA CULTURA SORDA?</a:t>
            </a:r>
          </a:p>
        </p:txBody>
      </p:sp>
      <p:sp>
        <p:nvSpPr>
          <p:cNvPr id="140" name="Shape 140"/>
          <p:cNvSpPr/>
          <p:nvPr/>
        </p:nvSpPr>
        <p:spPr>
          <a:xfrm>
            <a:off x="29496" y="1389671"/>
            <a:ext cx="9018921" cy="5416868"/>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just">
              <a:defRPr sz="2000">
                <a:solidFill>
                  <a:srgbClr val="FFFFFF"/>
                </a:solidFill>
              </a:defRPr>
            </a:pPr>
            <a:r>
              <a:rPr dirty="0"/>
              <a:t>	</a:t>
            </a:r>
            <a:r>
              <a:rPr sz="1800" dirty="0" err="1"/>
              <a:t>Debido</a:t>
            </a:r>
            <a:r>
              <a:rPr sz="1800" dirty="0"/>
              <a:t> a que </a:t>
            </a:r>
            <a:r>
              <a:rPr lang="en-US" sz="1800" dirty="0" err="1"/>
              <a:t>muchas</a:t>
            </a:r>
            <a:r>
              <a:rPr lang="en-US" sz="1800" dirty="0"/>
              <a:t> </a:t>
            </a:r>
            <a:r>
              <a:rPr sz="1800" dirty="0"/>
              <a:t>personas </a:t>
            </a:r>
            <a:r>
              <a:rPr sz="1800" dirty="0" err="1"/>
              <a:t>sordas</a:t>
            </a:r>
            <a:r>
              <a:rPr lang="en-US" sz="1800" dirty="0"/>
              <a:t> se </a:t>
            </a:r>
            <a:r>
              <a:rPr lang="en-US" sz="1800" dirty="0" err="1"/>
              <a:t>comunican</a:t>
            </a:r>
            <a:r>
              <a:rPr lang="en-US" sz="1800" dirty="0"/>
              <a:t> de </a:t>
            </a:r>
            <a:r>
              <a:rPr lang="en-US" sz="1800" dirty="0" err="1"/>
              <a:t>manera</a:t>
            </a:r>
            <a:r>
              <a:rPr lang="en-US" sz="1800" dirty="0"/>
              <a:t> visual o </a:t>
            </a:r>
            <a:r>
              <a:rPr lang="en-US" sz="1800" dirty="0" err="1"/>
              <a:t>utilizan</a:t>
            </a:r>
            <a:r>
              <a:rPr lang="en-US" sz="1800" dirty="0"/>
              <a:t> Lengua de </a:t>
            </a:r>
            <a:r>
              <a:rPr lang="en-US" sz="1800" dirty="0" err="1"/>
              <a:t>Señas</a:t>
            </a:r>
            <a:r>
              <a:rPr lang="en-US" dirty="0"/>
              <a:t> (</a:t>
            </a:r>
            <a:r>
              <a:rPr lang="en-US" dirty="0" err="1"/>
              <a:t>idioma</a:t>
            </a:r>
            <a:r>
              <a:rPr lang="en-US" dirty="0"/>
              <a:t> </a:t>
            </a:r>
            <a:r>
              <a:rPr lang="en-US" dirty="0" err="1"/>
              <a:t>gesto</a:t>
            </a:r>
            <a:r>
              <a:rPr lang="en-US" dirty="0"/>
              <a:t>, visual, corporal  y </a:t>
            </a:r>
            <a:r>
              <a:rPr lang="en-US" dirty="0" err="1"/>
              <a:t>aeroespacial</a:t>
            </a:r>
            <a:r>
              <a:rPr lang="en-US" dirty="0"/>
              <a:t>)</a:t>
            </a:r>
            <a:r>
              <a:rPr sz="1800" dirty="0"/>
              <a:t> </a:t>
            </a:r>
            <a:r>
              <a:rPr lang="en-US" sz="1800" dirty="0" err="1"/>
              <a:t>lleva</a:t>
            </a:r>
            <a:r>
              <a:rPr lang="en-US" sz="1800" dirty="0"/>
              <a:t> </a:t>
            </a:r>
            <a:r>
              <a:rPr lang="en-US" sz="1800" dirty="0" err="1"/>
              <a:t>intrinseco</a:t>
            </a:r>
            <a:r>
              <a:rPr lang="en-US" sz="1800" dirty="0"/>
              <a:t> </a:t>
            </a:r>
            <a:r>
              <a:rPr lang="en-US" sz="1800" dirty="0" err="1"/>
              <a:t>el</a:t>
            </a:r>
            <a:r>
              <a:rPr lang="en-US" sz="1800" dirty="0"/>
              <a:t> </a:t>
            </a:r>
            <a:r>
              <a:rPr sz="1800" dirty="0" err="1"/>
              <a:t>desarroll</a:t>
            </a:r>
            <a:r>
              <a:rPr lang="en-US" sz="1800" dirty="0" err="1"/>
              <a:t>o</a:t>
            </a:r>
            <a:r>
              <a:rPr sz="1800" dirty="0"/>
              <a:t> </a:t>
            </a:r>
            <a:r>
              <a:rPr sz="1800" dirty="0" err="1"/>
              <a:t>costumbres</a:t>
            </a:r>
            <a:r>
              <a:rPr sz="1800" dirty="0"/>
              <a:t> y </a:t>
            </a:r>
            <a:r>
              <a:rPr sz="1800" dirty="0" err="1"/>
              <a:t>valores</a:t>
            </a:r>
            <a:r>
              <a:rPr sz="1800" dirty="0"/>
              <a:t> </a:t>
            </a:r>
            <a:r>
              <a:rPr sz="1800" dirty="0" err="1"/>
              <a:t>peculiares</a:t>
            </a:r>
            <a:r>
              <a:rPr sz="1800" dirty="0"/>
              <a:t>, que </a:t>
            </a:r>
            <a:r>
              <a:rPr sz="1800" dirty="0" err="1"/>
              <a:t>tienden</a:t>
            </a:r>
            <a:r>
              <a:rPr sz="1800" dirty="0"/>
              <a:t> a </a:t>
            </a:r>
            <a:r>
              <a:rPr sz="1800" dirty="0" err="1"/>
              <a:t>convertirse</a:t>
            </a:r>
            <a:r>
              <a:rPr sz="1800" dirty="0"/>
              <a:t> </a:t>
            </a:r>
            <a:r>
              <a:rPr sz="1800" dirty="0" err="1"/>
              <a:t>en</a:t>
            </a:r>
            <a:r>
              <a:rPr sz="1800" dirty="0"/>
              <a:t> </a:t>
            </a:r>
            <a:r>
              <a:rPr sz="1800" dirty="0" err="1"/>
              <a:t>tradiciones</a:t>
            </a:r>
            <a:r>
              <a:rPr sz="1800" dirty="0"/>
              <a:t>. </a:t>
            </a:r>
            <a:r>
              <a:rPr lang="en-US" sz="1800" dirty="0"/>
              <a:t>A </a:t>
            </a:r>
            <a:r>
              <a:rPr lang="en-US" sz="1800" dirty="0" err="1"/>
              <a:t>e</a:t>
            </a:r>
            <a:r>
              <a:rPr sz="1800" dirty="0" err="1"/>
              <a:t>so</a:t>
            </a:r>
            <a:r>
              <a:rPr lang="en-US" sz="1800" dirty="0"/>
              <a:t> y a las </a:t>
            </a:r>
            <a:r>
              <a:rPr lang="en-US" sz="1800" dirty="0" err="1"/>
              <a:t>costumbres</a:t>
            </a:r>
            <a:r>
              <a:rPr sz="1800" dirty="0"/>
              <a:t> </a:t>
            </a:r>
            <a:r>
              <a:rPr lang="en-US" sz="1800" dirty="0" err="1"/>
              <a:t>empleadas</a:t>
            </a:r>
            <a:r>
              <a:rPr lang="en-US" sz="1800" dirty="0"/>
              <a:t> </a:t>
            </a:r>
            <a:r>
              <a:rPr lang="en-US" sz="1800" dirty="0" err="1"/>
              <a:t>por</a:t>
            </a:r>
            <a:r>
              <a:rPr lang="en-US" sz="1800" dirty="0"/>
              <a:t> la </a:t>
            </a:r>
            <a:r>
              <a:rPr lang="en-US" sz="1800" dirty="0" err="1"/>
              <a:t>comunidad</a:t>
            </a:r>
            <a:r>
              <a:rPr lang="en-US" sz="1800" dirty="0"/>
              <a:t>, </a:t>
            </a:r>
            <a:r>
              <a:rPr lang="en-US" sz="1800" dirty="0" err="1"/>
              <a:t>sele</a:t>
            </a:r>
            <a:r>
              <a:rPr lang="en-US" sz="1800" dirty="0"/>
              <a:t> </a:t>
            </a:r>
            <a:r>
              <a:rPr lang="en-US" sz="1800" dirty="0" err="1"/>
              <a:t>conoce</a:t>
            </a:r>
            <a:r>
              <a:rPr sz="1800" dirty="0"/>
              <a:t> “</a:t>
            </a:r>
            <a:r>
              <a:rPr sz="1800" dirty="0" err="1"/>
              <a:t>cultura</a:t>
            </a:r>
            <a:r>
              <a:rPr sz="1800" dirty="0"/>
              <a:t> </a:t>
            </a:r>
            <a:r>
              <a:rPr sz="1800" dirty="0" err="1"/>
              <a:t>sorda</a:t>
            </a:r>
            <a:r>
              <a:rPr sz="1800" dirty="0"/>
              <a:t>”.  Por </a:t>
            </a:r>
            <a:r>
              <a:rPr sz="1800" dirty="0" err="1"/>
              <a:t>ejemplo</a:t>
            </a:r>
            <a:r>
              <a:rPr sz="1800" dirty="0"/>
              <a:t>; </a:t>
            </a:r>
            <a:r>
              <a:rPr sz="1800" dirty="0" err="1"/>
              <a:t>en</a:t>
            </a:r>
            <a:r>
              <a:rPr sz="1800" dirty="0"/>
              <a:t> </a:t>
            </a:r>
            <a:r>
              <a:rPr sz="1800" dirty="0" err="1"/>
              <a:t>idiomas</a:t>
            </a:r>
            <a:r>
              <a:rPr sz="1800" dirty="0"/>
              <a:t> </a:t>
            </a:r>
            <a:r>
              <a:rPr sz="1800" dirty="0" err="1"/>
              <a:t>hablados</a:t>
            </a:r>
            <a:r>
              <a:rPr sz="1800" dirty="0"/>
              <a:t> no hay </a:t>
            </a:r>
            <a:r>
              <a:rPr sz="1800" dirty="0" err="1"/>
              <a:t>una</a:t>
            </a:r>
            <a:r>
              <a:rPr sz="1800" dirty="0"/>
              <a:t> </a:t>
            </a:r>
            <a:r>
              <a:rPr sz="1800" dirty="0" err="1"/>
              <a:t>necesidad</a:t>
            </a:r>
            <a:r>
              <a:rPr sz="1800" dirty="0"/>
              <a:t> de </a:t>
            </a:r>
            <a:r>
              <a:rPr sz="1800" dirty="0" err="1"/>
              <a:t>contacto</a:t>
            </a:r>
            <a:r>
              <a:rPr sz="1800" dirty="0"/>
              <a:t> visual entre </a:t>
            </a:r>
            <a:r>
              <a:rPr sz="1800" dirty="0" err="1"/>
              <a:t>el</a:t>
            </a:r>
            <a:r>
              <a:rPr sz="1800" dirty="0"/>
              <a:t> </a:t>
            </a:r>
            <a:r>
              <a:rPr sz="1800" dirty="0" err="1"/>
              <a:t>hablante</a:t>
            </a:r>
            <a:r>
              <a:rPr sz="1800" dirty="0"/>
              <a:t> y </a:t>
            </a:r>
            <a:r>
              <a:rPr sz="1800" dirty="0" err="1"/>
              <a:t>el</a:t>
            </a:r>
            <a:r>
              <a:rPr sz="1800" dirty="0"/>
              <a:t> </a:t>
            </a:r>
            <a:r>
              <a:rPr sz="1800" dirty="0" err="1"/>
              <a:t>oyente</a:t>
            </a:r>
            <a:r>
              <a:rPr sz="1800" dirty="0"/>
              <a:t>.  No </a:t>
            </a:r>
            <a:r>
              <a:rPr sz="1800" dirty="0" err="1"/>
              <a:t>estamos</a:t>
            </a:r>
            <a:r>
              <a:rPr sz="1800" dirty="0"/>
              <a:t> </a:t>
            </a:r>
            <a:r>
              <a:rPr sz="1800" dirty="0" err="1"/>
              <a:t>acostumbrados</a:t>
            </a:r>
            <a:r>
              <a:rPr sz="1800" dirty="0"/>
              <a:t> a </a:t>
            </a:r>
            <a:r>
              <a:rPr sz="1800" dirty="0" err="1"/>
              <a:t>mantener</a:t>
            </a:r>
            <a:r>
              <a:rPr sz="1800" dirty="0"/>
              <a:t> </a:t>
            </a:r>
            <a:r>
              <a:rPr sz="1800" dirty="0" err="1"/>
              <a:t>contacto</a:t>
            </a:r>
            <a:r>
              <a:rPr sz="1800" dirty="0"/>
              <a:t> visual </a:t>
            </a:r>
            <a:r>
              <a:rPr sz="1800" dirty="0" err="1"/>
              <a:t>durante</a:t>
            </a:r>
            <a:r>
              <a:rPr sz="1800" dirty="0"/>
              <a:t> largos </a:t>
            </a:r>
            <a:r>
              <a:rPr sz="1800" dirty="0" err="1"/>
              <a:t>períodos</a:t>
            </a:r>
            <a:r>
              <a:rPr sz="1800" dirty="0"/>
              <a:t> de </a:t>
            </a:r>
            <a:r>
              <a:rPr sz="1800" dirty="0" err="1"/>
              <a:t>tiempo</a:t>
            </a:r>
            <a:r>
              <a:rPr sz="1800" dirty="0"/>
              <a:t>.</a:t>
            </a:r>
          </a:p>
          <a:p>
            <a:pPr algn="just">
              <a:defRPr>
                <a:solidFill>
                  <a:srgbClr val="FFFFFF"/>
                </a:solidFill>
              </a:defRPr>
            </a:pPr>
            <a:r>
              <a:rPr dirty="0"/>
              <a:t> </a:t>
            </a:r>
          </a:p>
          <a:p>
            <a:pPr algn="just">
              <a:defRPr>
                <a:solidFill>
                  <a:srgbClr val="FFFFFF"/>
                </a:solidFill>
              </a:defRPr>
            </a:pPr>
            <a:r>
              <a:rPr dirty="0"/>
              <a:t>	A menudo </a:t>
            </a:r>
            <a:r>
              <a:rPr dirty="0" err="1"/>
              <a:t>dejamos</a:t>
            </a:r>
            <a:r>
              <a:rPr dirty="0"/>
              <a:t> que </a:t>
            </a:r>
            <a:r>
              <a:rPr dirty="0" err="1"/>
              <a:t>los</a:t>
            </a:r>
            <a:r>
              <a:rPr dirty="0"/>
              <a:t> </a:t>
            </a:r>
            <a:r>
              <a:rPr dirty="0" err="1"/>
              <a:t>ruidos</a:t>
            </a:r>
            <a:r>
              <a:rPr dirty="0"/>
              <a:t> </a:t>
            </a:r>
            <a:r>
              <a:rPr dirty="0" err="1"/>
              <a:t>ambientales</a:t>
            </a:r>
            <a:r>
              <a:rPr dirty="0"/>
              <a:t> </a:t>
            </a:r>
            <a:r>
              <a:rPr dirty="0" err="1"/>
              <a:t>tomen</a:t>
            </a:r>
            <a:r>
              <a:rPr dirty="0"/>
              <a:t> </a:t>
            </a:r>
            <a:r>
              <a:rPr dirty="0" err="1"/>
              <a:t>nuestra</a:t>
            </a:r>
            <a:r>
              <a:rPr dirty="0"/>
              <a:t> </a:t>
            </a:r>
            <a:r>
              <a:rPr dirty="0" err="1"/>
              <a:t>atención</a:t>
            </a:r>
            <a:r>
              <a:rPr dirty="0"/>
              <a:t> y </a:t>
            </a:r>
            <a:r>
              <a:rPr dirty="0" err="1"/>
              <a:t>desviamos</a:t>
            </a:r>
            <a:r>
              <a:rPr dirty="0"/>
              <a:t> la </a:t>
            </a:r>
            <a:r>
              <a:rPr dirty="0" err="1"/>
              <a:t>mirada</a:t>
            </a:r>
            <a:r>
              <a:rPr dirty="0"/>
              <a:t>.  </a:t>
            </a:r>
            <a:r>
              <a:rPr dirty="0" err="1"/>
              <a:t>Desde</a:t>
            </a:r>
            <a:r>
              <a:rPr dirty="0"/>
              <a:t> la </a:t>
            </a:r>
            <a:r>
              <a:rPr dirty="0" err="1"/>
              <a:t>perspectiva</a:t>
            </a:r>
            <a:r>
              <a:rPr dirty="0"/>
              <a:t> y </a:t>
            </a:r>
            <a:r>
              <a:rPr dirty="0" err="1"/>
              <a:t>cultura</a:t>
            </a:r>
            <a:r>
              <a:rPr dirty="0"/>
              <a:t> de </a:t>
            </a:r>
            <a:r>
              <a:rPr dirty="0" err="1"/>
              <a:t>los</a:t>
            </a:r>
            <a:r>
              <a:rPr dirty="0"/>
              <a:t> </a:t>
            </a:r>
            <a:r>
              <a:rPr dirty="0" err="1"/>
              <a:t>sordos</a:t>
            </a:r>
            <a:r>
              <a:rPr dirty="0"/>
              <a:t>, </a:t>
            </a:r>
            <a:r>
              <a:rPr dirty="0" err="1"/>
              <a:t>apartar</a:t>
            </a:r>
            <a:r>
              <a:rPr dirty="0"/>
              <a:t> </a:t>
            </a:r>
            <a:r>
              <a:rPr dirty="0" err="1"/>
              <a:t>los</a:t>
            </a:r>
            <a:r>
              <a:rPr dirty="0"/>
              <a:t> </a:t>
            </a:r>
            <a:r>
              <a:rPr dirty="0" err="1"/>
              <a:t>ojos</a:t>
            </a:r>
            <a:r>
              <a:rPr dirty="0"/>
              <a:t> o </a:t>
            </a:r>
            <a:r>
              <a:rPr dirty="0" err="1"/>
              <a:t>faltar</a:t>
            </a:r>
            <a:r>
              <a:rPr dirty="0"/>
              <a:t> </a:t>
            </a:r>
            <a:r>
              <a:rPr dirty="0" err="1"/>
              <a:t>el</a:t>
            </a:r>
            <a:r>
              <a:rPr dirty="0"/>
              <a:t> </a:t>
            </a:r>
            <a:r>
              <a:rPr dirty="0" err="1"/>
              <a:t>contacto</a:t>
            </a:r>
            <a:r>
              <a:rPr dirty="0"/>
              <a:t> visual </a:t>
            </a:r>
            <a:r>
              <a:rPr dirty="0" err="1"/>
              <a:t>muestra</a:t>
            </a:r>
            <a:r>
              <a:rPr dirty="0"/>
              <a:t> </a:t>
            </a:r>
            <a:r>
              <a:rPr dirty="0" err="1"/>
              <a:t>indiferencia</a:t>
            </a:r>
            <a:r>
              <a:rPr dirty="0"/>
              <a:t>.  Se </a:t>
            </a:r>
            <a:r>
              <a:rPr dirty="0" err="1"/>
              <a:t>considera</a:t>
            </a:r>
            <a:r>
              <a:rPr dirty="0"/>
              <a:t> entre </a:t>
            </a:r>
            <a:r>
              <a:rPr dirty="0" err="1"/>
              <a:t>los</a:t>
            </a:r>
            <a:r>
              <a:rPr dirty="0"/>
              <a:t> </a:t>
            </a:r>
            <a:r>
              <a:rPr dirty="0" err="1"/>
              <a:t>sordos</a:t>
            </a:r>
            <a:r>
              <a:rPr dirty="0"/>
              <a:t> </a:t>
            </a:r>
            <a:r>
              <a:rPr dirty="0" err="1"/>
              <a:t>una</a:t>
            </a:r>
            <a:r>
              <a:rPr dirty="0"/>
              <a:t> </a:t>
            </a:r>
            <a:r>
              <a:rPr dirty="0" err="1"/>
              <a:t>falta</a:t>
            </a:r>
            <a:r>
              <a:rPr dirty="0"/>
              <a:t> de </a:t>
            </a:r>
            <a:r>
              <a:rPr dirty="0" err="1"/>
              <a:t>respeto</a:t>
            </a:r>
            <a:r>
              <a:rPr dirty="0"/>
              <a:t> a la persona </a:t>
            </a:r>
            <a:r>
              <a:rPr dirty="0" err="1"/>
              <a:t>sorda</a:t>
            </a:r>
            <a:r>
              <a:rPr dirty="0"/>
              <a:t>.  El </a:t>
            </a:r>
            <a:r>
              <a:rPr dirty="0" err="1"/>
              <a:t>tacto</a:t>
            </a:r>
            <a:r>
              <a:rPr dirty="0"/>
              <a:t> entre </a:t>
            </a:r>
            <a:r>
              <a:rPr dirty="0" err="1"/>
              <a:t>los</a:t>
            </a:r>
            <a:r>
              <a:rPr dirty="0"/>
              <a:t> </a:t>
            </a:r>
            <a:r>
              <a:rPr dirty="0" err="1"/>
              <a:t>sordos</a:t>
            </a:r>
            <a:r>
              <a:rPr dirty="0"/>
              <a:t> </a:t>
            </a:r>
            <a:r>
              <a:rPr dirty="0" err="1"/>
              <a:t>también</a:t>
            </a:r>
            <a:r>
              <a:rPr dirty="0"/>
              <a:t> es </a:t>
            </a:r>
            <a:r>
              <a:rPr dirty="0" err="1"/>
              <a:t>parte</a:t>
            </a:r>
            <a:r>
              <a:rPr dirty="0"/>
              <a:t> de la </a:t>
            </a:r>
            <a:r>
              <a:rPr dirty="0" err="1"/>
              <a:t>comunicación</a:t>
            </a:r>
            <a:r>
              <a:rPr dirty="0"/>
              <a:t>. </a:t>
            </a:r>
          </a:p>
          <a:p>
            <a:pPr algn="just">
              <a:defRPr>
                <a:solidFill>
                  <a:srgbClr val="FFFFFF"/>
                </a:solidFill>
              </a:defRPr>
            </a:pPr>
            <a:r>
              <a:rPr dirty="0"/>
              <a:t> </a:t>
            </a:r>
          </a:p>
          <a:p>
            <a:pPr algn="just">
              <a:defRPr>
                <a:solidFill>
                  <a:srgbClr val="FFFFFF"/>
                </a:solidFill>
              </a:defRPr>
            </a:pPr>
            <a:r>
              <a:rPr dirty="0"/>
              <a:t>	La </a:t>
            </a:r>
            <a:r>
              <a:rPr dirty="0" err="1"/>
              <a:t>mayoría</a:t>
            </a:r>
            <a:r>
              <a:rPr dirty="0"/>
              <a:t> de las personas </a:t>
            </a:r>
            <a:r>
              <a:rPr dirty="0" err="1"/>
              <a:t>oyentes</a:t>
            </a:r>
            <a:r>
              <a:rPr dirty="0"/>
              <a:t> no </a:t>
            </a:r>
            <a:r>
              <a:rPr dirty="0" err="1"/>
              <a:t>usan</a:t>
            </a:r>
            <a:r>
              <a:rPr dirty="0"/>
              <a:t> </a:t>
            </a:r>
            <a:r>
              <a:rPr dirty="0" err="1"/>
              <a:t>profusamente</a:t>
            </a:r>
            <a:r>
              <a:rPr dirty="0"/>
              <a:t> y </a:t>
            </a:r>
            <a:r>
              <a:rPr dirty="0" err="1"/>
              <a:t>efectivamente</a:t>
            </a:r>
            <a:r>
              <a:rPr dirty="0"/>
              <a:t> la </a:t>
            </a:r>
            <a:r>
              <a:rPr dirty="0" err="1"/>
              <a:t>cara</a:t>
            </a:r>
            <a:r>
              <a:rPr dirty="0"/>
              <a:t> y </a:t>
            </a:r>
            <a:r>
              <a:rPr dirty="0" err="1"/>
              <a:t>el</a:t>
            </a:r>
            <a:r>
              <a:rPr dirty="0"/>
              <a:t> </a:t>
            </a:r>
            <a:r>
              <a:rPr dirty="0" err="1"/>
              <a:t>cuerpo</a:t>
            </a:r>
            <a:r>
              <a:rPr dirty="0"/>
              <a:t> para </a:t>
            </a:r>
            <a:r>
              <a:rPr dirty="0" err="1"/>
              <a:t>comunicarse</a:t>
            </a:r>
            <a:r>
              <a:rPr dirty="0"/>
              <a:t>, </a:t>
            </a:r>
            <a:r>
              <a:rPr dirty="0" err="1"/>
              <a:t>en</a:t>
            </a:r>
            <a:r>
              <a:rPr dirty="0"/>
              <a:t> </a:t>
            </a:r>
            <a:r>
              <a:rPr dirty="0" err="1"/>
              <a:t>cambio</a:t>
            </a:r>
            <a:r>
              <a:rPr dirty="0"/>
              <a:t>, </a:t>
            </a:r>
            <a:r>
              <a:rPr dirty="0" err="1"/>
              <a:t>en</a:t>
            </a:r>
            <a:r>
              <a:rPr dirty="0"/>
              <a:t> la </a:t>
            </a:r>
            <a:r>
              <a:rPr dirty="0" err="1"/>
              <a:t>cultura</a:t>
            </a:r>
            <a:r>
              <a:rPr dirty="0"/>
              <a:t> </a:t>
            </a:r>
            <a:r>
              <a:rPr dirty="0" err="1"/>
              <a:t>sorda</a:t>
            </a:r>
            <a:r>
              <a:rPr dirty="0"/>
              <a:t> se </a:t>
            </a:r>
            <a:r>
              <a:rPr dirty="0" err="1"/>
              <a:t>toca</a:t>
            </a:r>
            <a:r>
              <a:rPr dirty="0"/>
              <a:t> a </a:t>
            </a:r>
            <a:r>
              <a:rPr dirty="0" err="1"/>
              <a:t>otra</a:t>
            </a:r>
            <a:r>
              <a:rPr dirty="0"/>
              <a:t> persona para </a:t>
            </a:r>
            <a:r>
              <a:rPr dirty="0" err="1"/>
              <a:t>saludarla</a:t>
            </a:r>
            <a:r>
              <a:rPr dirty="0"/>
              <a:t>, </a:t>
            </a:r>
            <a:r>
              <a:rPr dirty="0" err="1"/>
              <a:t>despedirse</a:t>
            </a:r>
            <a:r>
              <a:rPr dirty="0"/>
              <a:t>, </a:t>
            </a:r>
            <a:r>
              <a:rPr dirty="0" err="1"/>
              <a:t>llamar</a:t>
            </a:r>
            <a:r>
              <a:rPr dirty="0"/>
              <a:t> la </a:t>
            </a:r>
            <a:r>
              <a:rPr dirty="0" err="1"/>
              <a:t>atención</a:t>
            </a:r>
            <a:r>
              <a:rPr dirty="0"/>
              <a:t> y </a:t>
            </a:r>
            <a:r>
              <a:rPr dirty="0" err="1"/>
              <a:t>expresar</a:t>
            </a:r>
            <a:r>
              <a:rPr dirty="0"/>
              <a:t> las </a:t>
            </a:r>
            <a:r>
              <a:rPr dirty="0" err="1"/>
              <a:t>emociones</a:t>
            </a:r>
            <a:r>
              <a:rPr dirty="0"/>
              <a:t>.  La </a:t>
            </a:r>
            <a:r>
              <a:rPr dirty="0" err="1"/>
              <a:t>expresión</a:t>
            </a:r>
            <a:r>
              <a:rPr dirty="0"/>
              <a:t> facial y </a:t>
            </a:r>
            <a:r>
              <a:rPr dirty="0" err="1"/>
              <a:t>lenguaje</a:t>
            </a:r>
            <a:r>
              <a:rPr dirty="0"/>
              <a:t> corporal son </a:t>
            </a:r>
            <a:r>
              <a:rPr dirty="0" err="1"/>
              <a:t>partes</a:t>
            </a:r>
            <a:r>
              <a:rPr dirty="0"/>
              <a:t> </a:t>
            </a:r>
            <a:r>
              <a:rPr dirty="0" err="1"/>
              <a:t>integrales</a:t>
            </a:r>
            <a:r>
              <a:rPr dirty="0"/>
              <a:t> de</a:t>
            </a:r>
            <a:r>
              <a:rPr lang="en-US" dirty="0"/>
              <a:t> </a:t>
            </a:r>
            <a:r>
              <a:rPr dirty="0"/>
              <a:t>l</a:t>
            </a:r>
            <a:r>
              <a:rPr lang="en-US" dirty="0"/>
              <a:t>a</a:t>
            </a:r>
            <a:r>
              <a:rPr dirty="0"/>
              <a:t> </a:t>
            </a:r>
            <a:r>
              <a:rPr dirty="0" err="1"/>
              <a:t>Lengua</a:t>
            </a:r>
            <a:r>
              <a:rPr dirty="0"/>
              <a:t> de </a:t>
            </a:r>
            <a:r>
              <a:rPr dirty="0" err="1"/>
              <a:t>Señas</a:t>
            </a:r>
            <a:r>
              <a:rPr dirty="0"/>
              <a:t> y la </a:t>
            </a:r>
            <a:r>
              <a:rPr dirty="0" err="1"/>
              <a:t>cultura</a:t>
            </a:r>
            <a:r>
              <a:rPr dirty="0"/>
              <a:t> </a:t>
            </a:r>
            <a:r>
              <a:rPr dirty="0" err="1"/>
              <a:t>sorda</a:t>
            </a:r>
            <a:r>
              <a:rPr dirty="0"/>
              <a:t>.</a:t>
            </a:r>
          </a:p>
        </p:txBody>
      </p:sp>
      <p:pic>
        <p:nvPicPr>
          <p:cNvPr id="2" name="Picture 1">
            <a:extLst>
              <a:ext uri="{FF2B5EF4-FFF2-40B4-BE49-F238E27FC236}">
                <a16:creationId xmlns:a16="http://schemas.microsoft.com/office/drawing/2014/main" id="{B2C54BA9-3207-46D1-88E1-D0BA2972D1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56" t="3636" r="12938" b="2797"/>
          <a:stretch>
            <a:fillRect/>
          </a:stretch>
        </p:blipFill>
        <p:spPr bwMode="auto">
          <a:xfrm>
            <a:off x="158756" y="164819"/>
            <a:ext cx="881063" cy="1339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theme/theme1.xml><?xml version="1.0" encoding="utf-8"?>
<a:theme xmlns:a="http://schemas.openxmlformats.org/drawingml/2006/main" name="Perspective">
  <a:themeElements>
    <a:clrScheme name="Perspective">
      <a:dk1>
        <a:srgbClr val="000000"/>
      </a:dk1>
      <a:lt1>
        <a:srgbClr val="FFFFFF"/>
      </a:lt1>
      <a:dk2>
        <a:srgbClr val="A7A7A7"/>
      </a:dk2>
      <a:lt2>
        <a:srgbClr val="535353"/>
      </a:lt2>
      <a:accent1>
        <a:srgbClr val="838D9B"/>
      </a:accent1>
      <a:accent2>
        <a:srgbClr val="D2610C"/>
      </a:accent2>
      <a:accent3>
        <a:srgbClr val="80716A"/>
      </a:accent3>
      <a:accent4>
        <a:srgbClr val="94147C"/>
      </a:accent4>
      <a:accent5>
        <a:srgbClr val="5D5AD2"/>
      </a:accent5>
      <a:accent6>
        <a:srgbClr val="6F6C7D"/>
      </a:accent6>
      <a:hlink>
        <a:srgbClr val="0000FF"/>
      </a:hlink>
      <a:folHlink>
        <a:srgbClr val="FF00FF"/>
      </a:folHlink>
    </a:clrScheme>
    <a:fontScheme name="Perspective">
      <a:majorFont>
        <a:latin typeface="Arial"/>
        <a:ea typeface="Arial"/>
        <a:cs typeface="Arial"/>
      </a:majorFont>
      <a:minorFont>
        <a:latin typeface="Helvetica"/>
        <a:ea typeface="Helvetica"/>
        <a:cs typeface="Helvetica"/>
      </a:minorFont>
    </a:fontScheme>
    <a:fmtScheme name="Perspec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8000"/>
              </a:srgbClr>
            </a:outerShdw>
          </a:effectLst>
        </a:effectStyle>
        <a:effectStyle>
          <a:effectLst>
            <a:outerShdw blurRad="50800" dist="38100" dir="5400000" rotWithShape="0">
              <a:srgbClr val="000000">
                <a:alpha val="48000"/>
              </a:srgbClr>
            </a:outerShdw>
          </a:effectLst>
        </a:effectStyle>
        <a:effectStyle>
          <a:effectLst>
            <a:outerShdw blurRad="50800" dist="38100" dir="5400000" rotWithShape="0">
              <a:srgbClr val="000000">
                <a:alpha val="2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blurRad="50800" dist="38100" dir="5400000" rotWithShape="0">
            <a:srgbClr val="000000">
              <a:alpha val="48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flat">
          <a:solidFill>
            <a:schemeClr val="accent1"/>
          </a:solidFill>
          <a:prstDash val="solid"/>
          <a:round/>
        </a:ln>
        <a:effectLst>
          <a:outerShdw blurRad="50800" dist="38100" dir="5400000" rotWithShape="0">
            <a:srgbClr val="000000">
              <a:alpha val="2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Perspective">
  <a:themeElements>
    <a:clrScheme name="Perspective">
      <a:dk1>
        <a:srgbClr val="000000"/>
      </a:dk1>
      <a:lt1>
        <a:srgbClr val="FFFFFF"/>
      </a:lt1>
      <a:dk2>
        <a:srgbClr val="A7A7A7"/>
      </a:dk2>
      <a:lt2>
        <a:srgbClr val="535353"/>
      </a:lt2>
      <a:accent1>
        <a:srgbClr val="838D9B"/>
      </a:accent1>
      <a:accent2>
        <a:srgbClr val="D2610C"/>
      </a:accent2>
      <a:accent3>
        <a:srgbClr val="80716A"/>
      </a:accent3>
      <a:accent4>
        <a:srgbClr val="94147C"/>
      </a:accent4>
      <a:accent5>
        <a:srgbClr val="5D5AD2"/>
      </a:accent5>
      <a:accent6>
        <a:srgbClr val="6F6C7D"/>
      </a:accent6>
      <a:hlink>
        <a:srgbClr val="0000FF"/>
      </a:hlink>
      <a:folHlink>
        <a:srgbClr val="FF00FF"/>
      </a:folHlink>
    </a:clrScheme>
    <a:fontScheme name="Perspective">
      <a:majorFont>
        <a:latin typeface="Arial"/>
        <a:ea typeface="Arial"/>
        <a:cs typeface="Arial"/>
      </a:majorFont>
      <a:minorFont>
        <a:latin typeface="Helvetica"/>
        <a:ea typeface="Helvetica"/>
        <a:cs typeface="Helvetica"/>
      </a:minorFont>
    </a:fontScheme>
    <a:fmtScheme name="Perspec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8000"/>
              </a:srgbClr>
            </a:outerShdw>
          </a:effectLst>
        </a:effectStyle>
        <a:effectStyle>
          <a:effectLst>
            <a:outerShdw blurRad="50800" dist="38100" dir="5400000" rotWithShape="0">
              <a:srgbClr val="000000">
                <a:alpha val="48000"/>
              </a:srgbClr>
            </a:outerShdw>
          </a:effectLst>
        </a:effectStyle>
        <a:effectStyle>
          <a:effectLst>
            <a:outerShdw blurRad="50800" dist="38100" dir="5400000" rotWithShape="0">
              <a:srgbClr val="000000">
                <a:alpha val="2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blurRad="50800" dist="38100" dir="5400000" rotWithShape="0">
            <a:srgbClr val="000000">
              <a:alpha val="48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flat">
          <a:solidFill>
            <a:schemeClr val="accent1"/>
          </a:solidFill>
          <a:prstDash val="solid"/>
          <a:round/>
        </a:ln>
        <a:effectLst>
          <a:outerShdw blurRad="50800" dist="38100" dir="5400000" rotWithShape="0">
            <a:srgbClr val="000000">
              <a:alpha val="2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CD39FC7CECC744791216956CB9E0D35" ma:contentTypeVersion="1" ma:contentTypeDescription="Create a new document." ma:contentTypeScope="" ma:versionID="cae1ee753a327a675a1d5187c6ef9adf">
  <xsd:schema xmlns:xsd="http://www.w3.org/2001/XMLSchema" xmlns:xs="http://www.w3.org/2001/XMLSchema" xmlns:p="http://schemas.microsoft.com/office/2006/metadata/properties" xmlns:ns1="http://schemas.microsoft.com/sharepoint/v3" targetNamespace="http://schemas.microsoft.com/office/2006/metadata/properties" ma:root="true" ma:fieldsID="b5cd603452067eb825da9f28f61a466b"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internalName="PublishingStartDate">
      <xsd:simpleType>
        <xsd:restriction base="dms:Unknown"/>
      </xsd:simpleType>
    </xsd:element>
    <xsd:element name="PublishingExpirationDate" ma:index="9" nillable="true" ma:displayName="Scheduling End Date" ma:description=""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E9D30E1-36B3-46DD-8C7C-BE5861E4C88E}"/>
</file>

<file path=customXml/itemProps2.xml><?xml version="1.0" encoding="utf-8"?>
<ds:datastoreItem xmlns:ds="http://schemas.openxmlformats.org/officeDocument/2006/customXml" ds:itemID="{04ED7279-5CD5-4AF6-90AD-9A4913FF088C}"/>
</file>

<file path=customXml/itemProps3.xml><?xml version="1.0" encoding="utf-8"?>
<ds:datastoreItem xmlns:ds="http://schemas.openxmlformats.org/officeDocument/2006/customXml" ds:itemID="{FC723B5C-122C-4A94-AD2A-D834E9D4579A}"/>
</file>

<file path=docProps/app.xml><?xml version="1.0" encoding="utf-8"?>
<Properties xmlns="http://schemas.openxmlformats.org/officeDocument/2006/extended-properties" xmlns:vt="http://schemas.openxmlformats.org/officeDocument/2006/docPropsVTypes">
  <TotalTime>1862</TotalTime>
  <Words>4635</Words>
  <Application>Microsoft Office PowerPoint</Application>
  <PresentationFormat>On-screen Show (4:3)</PresentationFormat>
  <Paragraphs>246</Paragraphs>
  <Slides>38</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38</vt:i4>
      </vt:variant>
    </vt:vector>
  </HeadingPairs>
  <TitlesOfParts>
    <vt:vector size="41" baseType="lpstr">
      <vt:lpstr>Arial</vt:lpstr>
      <vt:lpstr>Wingdings</vt:lpstr>
      <vt:lpstr>Perspective</vt:lpstr>
      <vt:lpstr>OFICINA ENLACE DE LA COMUNIDAD SORDA  CON EL GOBIERNO DE PUERTO RICO  Lcdo. Juan José Troche Villeneuve  Director Ejecutivo </vt:lpstr>
      <vt:lpstr>PowerPoint Presentation</vt:lpstr>
      <vt:lpstr>PowerPoint Presentation</vt:lpstr>
      <vt:lpstr>¿QUÉ ES LA SORDERA y        SU PERSPECTIVA?</vt:lpstr>
      <vt:lpstr>LA SORDERA</vt:lpstr>
      <vt:lpstr>PERSPECTIVA DE LA SORDERA</vt:lpstr>
      <vt:lpstr>ORÍGENES DE LA SORDERA</vt:lpstr>
      <vt:lpstr>PERSPECTIVA DE LOS SORDOS</vt:lpstr>
      <vt:lpstr>¿QUÉ ES LA CULTURA SORDA?</vt:lpstr>
      <vt:lpstr>VIDEOS</vt:lpstr>
      <vt:lpstr>“EL SÍNDROME DEL SÍ”</vt:lpstr>
      <vt:lpstr>¿QUÉ ES LA LENGUA DE SEÑAS?</vt:lpstr>
      <vt:lpstr>                  LA LENGUA DE SEÑAS</vt:lpstr>
      <vt:lpstr>DACTILOLOGÍA</vt:lpstr>
      <vt:lpstr>EL ALFABETO</vt:lpstr>
      <vt:lpstr>FIGURA DEL INTÉRPRETE  </vt:lpstr>
      <vt:lpstr>LA CONSTITUCIÓN DEL ESTADO LIBRE ASOCIADO DE PUERTO RICO </vt:lpstr>
      <vt:lpstr>PowerPoint Presentation</vt:lpstr>
      <vt:lpstr>PowerPoint Presentation</vt:lpstr>
      <vt:lpstr>LEGISLACIONES</vt:lpstr>
      <vt:lpstr>AMERICAN WITH DISABILITIES ACT  (ADA)</vt:lpstr>
      <vt:lpstr>AMERICAN WITH DISABILITIES ACT  (ADA)</vt:lpstr>
      <vt:lpstr>AMERICAN WITH DISABILITIES ACT  (ADA)</vt:lpstr>
      <vt:lpstr>PowerPoint Presentation</vt:lpstr>
      <vt:lpstr>Ley Núm. 22 de agosto de 2021</vt:lpstr>
      <vt:lpstr>  Ley Núm. 22 de agosto de 2021            Exposición de Motivos  </vt:lpstr>
      <vt:lpstr>  Ley Núm. 22 de agosto de 2021            Exposición de Motivos  </vt:lpstr>
      <vt:lpstr>  Ley Núm. 22 de agosto de 2021            Exposición de Motivos  </vt:lpstr>
      <vt:lpstr>  Ley Núm. 22 de agosto de 2021              </vt:lpstr>
      <vt:lpstr>  Ley Núm. 22 de agosto de 2021             </vt:lpstr>
      <vt:lpstr>  Ley Núm. 22 de agosto de 2021            </vt:lpstr>
      <vt:lpstr>OFICINA ENLACE DE LA COMUNIDAD SORDA CON  EL GOBIERNO DE PUERTO RICO</vt:lpstr>
      <vt:lpstr>          LEY NUM. 56 24 DE ENERO DE 2018 </vt:lpstr>
      <vt:lpstr>             LEY NUM. 266 15 DE DICIEMBRE DE 2018 </vt:lpstr>
      <vt:lpstr>Ley Núm. 174 de agosto de 2018</vt:lpstr>
      <vt:lpstr>PowerPoint Presentation</vt:lpstr>
      <vt:lpstr>GUIAS DE COMUNICACIÓN</vt:lpstr>
      <vt:lpstr>GUIAS DE COMUNICACIÓN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SOCIEDAD PARA LA ASISTENCIA LEGAL DE P.R. PROGRAMA DE SERVICIOS ORIENTADOS A LA  REPRESENTACIÓN Y DEFENSA DE LOS SORDOS SAL POR LOS SORD@S</dc:title>
  <dc:creator>Bethzaida Negron Natal</dc:creator>
  <cp:lastModifiedBy>Wanda Lancara</cp:lastModifiedBy>
  <cp:revision>13</cp:revision>
  <dcterms:modified xsi:type="dcterms:W3CDTF">2023-08-25T11:45:06Z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0x010100ECD39FC7CECC744791216956CB9E0D35</vt:lpwstr>
  </property>
</Properties>
</file>